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1" name="Shape 71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Helvetica Neue"/>
      </a:defRPr>
    </a:lvl1pPr>
    <a:lvl2pPr indent="228600" latinLnBrk="0">
      <a:defRPr sz="1200">
        <a:latin typeface="+mn-lt"/>
        <a:ea typeface="+mn-ea"/>
        <a:cs typeface="+mn-cs"/>
        <a:sym typeface="Helvetica Neue"/>
      </a:defRPr>
    </a:lvl2pPr>
    <a:lvl3pPr indent="457200" latinLnBrk="0">
      <a:defRPr sz="1200">
        <a:latin typeface="+mn-lt"/>
        <a:ea typeface="+mn-ea"/>
        <a:cs typeface="+mn-cs"/>
        <a:sym typeface="Helvetica Neue"/>
      </a:defRPr>
    </a:lvl3pPr>
    <a:lvl4pPr indent="685800" latinLnBrk="0">
      <a:defRPr sz="1200">
        <a:latin typeface="+mn-lt"/>
        <a:ea typeface="+mn-ea"/>
        <a:cs typeface="+mn-cs"/>
        <a:sym typeface="Helvetica Neue"/>
      </a:defRPr>
    </a:lvl4pPr>
    <a:lvl5pPr indent="914400" latinLnBrk="0">
      <a:defRPr sz="1200">
        <a:latin typeface="+mn-lt"/>
        <a:ea typeface="+mn-ea"/>
        <a:cs typeface="+mn-cs"/>
        <a:sym typeface="Helvetica Neue"/>
      </a:defRPr>
    </a:lvl5pPr>
    <a:lvl6pPr indent="1143000" latinLnBrk="0">
      <a:defRPr sz="1200">
        <a:latin typeface="+mn-lt"/>
        <a:ea typeface="+mn-ea"/>
        <a:cs typeface="+mn-cs"/>
        <a:sym typeface="Helvetica Neue"/>
      </a:defRPr>
    </a:lvl6pPr>
    <a:lvl7pPr indent="1371600" latinLnBrk="0">
      <a:defRPr sz="1200">
        <a:latin typeface="+mn-lt"/>
        <a:ea typeface="+mn-ea"/>
        <a:cs typeface="+mn-cs"/>
        <a:sym typeface="Helvetica Neue"/>
      </a:defRPr>
    </a:lvl7pPr>
    <a:lvl8pPr indent="1600200" latinLnBrk="0">
      <a:defRPr sz="1200">
        <a:latin typeface="+mn-lt"/>
        <a:ea typeface="+mn-ea"/>
        <a:cs typeface="+mn-cs"/>
        <a:sym typeface="Helvetica Neue"/>
      </a:defRPr>
    </a:lvl8pPr>
    <a:lvl9pPr indent="1828800" latinLnBrk="0">
      <a:defRPr sz="1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406281" y="490654"/>
            <a:ext cx="4192235" cy="110363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950720" y="5462015"/>
            <a:ext cx="9103360" cy="2438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xfrm>
            <a:off x="4406281" y="490654"/>
            <a:ext cx="4192235" cy="1103632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sz="quarter" idx="1"/>
          </p:nvPr>
        </p:nvSpPr>
        <p:spPr>
          <a:xfrm>
            <a:off x="1950720" y="5462015"/>
            <a:ext cx="9103360" cy="24384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half" idx="1"/>
          </p:nvPr>
        </p:nvSpPr>
        <p:spPr>
          <a:xfrm>
            <a:off x="928061" y="1816623"/>
            <a:ext cx="5821047" cy="5511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 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928061" y="1816623"/>
            <a:ext cx="5821047" cy="55118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half" idx="1"/>
          </p:nvPr>
        </p:nvSpPr>
        <p:spPr>
          <a:xfrm>
            <a:off x="650240" y="2243327"/>
            <a:ext cx="5657089" cy="643737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3129414" y="507162"/>
            <a:ext cx="6745970" cy="635001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50240" y="390595"/>
            <a:ext cx="11704320" cy="18852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50240" y="2275839"/>
            <a:ext cx="11704320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87587" y="9070847"/>
            <a:ext cx="266974" cy="2794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>
              <a:defRPr>
                <a:solidFill>
                  <a:srgbClr val="888888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000" u="none">
          <a:solidFill>
            <a:srgbClr val="2786C6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457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914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1371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18288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22860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27432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32004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365760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000" u="none">
          <a:solidFill>
            <a:srgbClr val="5E5E5E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6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"/><Relationship Id="rId3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5.jpeg"/><Relationship Id="rId11" Type="http://schemas.openxmlformats.org/officeDocument/2006/relationships/image" Target="../media/image11.png"/><Relationship Id="rId12" Type="http://schemas.openxmlformats.org/officeDocument/2006/relationships/image" Target="../media/image6.jpe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7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1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00630" y="3726271"/>
            <a:ext cx="10403540" cy="2301059"/>
          </a:xfrm>
          <a:prstGeom prst="rect">
            <a:avLst/>
          </a:prstGeom>
          <a:ln w="12700">
            <a:miter lim="400000"/>
          </a:ln>
        </p:spPr>
      </p:pic>
      <p:sp>
        <p:nvSpPr>
          <p:cNvPr id="74" name="object 4"/>
          <p:cNvSpPr txBox="1"/>
          <p:nvPr/>
        </p:nvSpPr>
        <p:spPr>
          <a:xfrm>
            <a:off x="1292120" y="7919136"/>
            <a:ext cx="10890251" cy="4465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 algn="ctr">
              <a:spcBef>
                <a:spcPts val="100"/>
              </a:spcBef>
              <a:defRPr sz="3000">
                <a:solidFill>
                  <a:srgbClr val="666666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Technological Advantages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object 3"/>
          <p:cNvSpPr txBox="1"/>
          <p:nvPr/>
        </p:nvSpPr>
        <p:spPr>
          <a:xfrm>
            <a:off x="1272348" y="3088139"/>
            <a:ext cx="10708456" cy="4971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160421" indent="-160421" defTabSz="457200">
              <a:spcBef>
                <a:spcPts val="1600"/>
              </a:spcBef>
              <a:buSzPct val="100000"/>
              <a:buChar char="•"/>
              <a:defRPr sz="2000">
                <a:solidFill>
                  <a:srgbClr val="6566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All Bluetooth mesh messages are encrypted and authenticated.</a:t>
            </a:r>
          </a:p>
          <a:p>
            <a:pPr marL="160421" indent="-160421" defTabSz="457200">
              <a:spcBef>
                <a:spcPts val="1600"/>
              </a:spcBef>
              <a:buSzPct val="100000"/>
              <a:buChar char="•"/>
              <a:defRPr sz="2000">
                <a:solidFill>
                  <a:srgbClr val="6566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Network security, application security, and device security are addressed independently</a:t>
            </a:r>
          </a:p>
          <a:p>
            <a:pPr marL="160421" indent="-160421" defTabSz="457200">
              <a:spcBef>
                <a:spcPts val="1600"/>
              </a:spcBef>
              <a:buSzPct val="100000"/>
              <a:buChar char="•"/>
              <a:defRPr sz="2000">
                <a:solidFill>
                  <a:srgbClr val="6566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 Bluetooth mesh network can be divided into subnets, each cryptographically distinct and secure from the others.</a:t>
            </a:r>
          </a:p>
          <a:p>
            <a:pPr marL="160421" indent="-160421" defTabSz="457200">
              <a:spcBef>
                <a:spcPts val="1600"/>
              </a:spcBef>
              <a:buSzPct val="100000"/>
              <a:buChar char="•"/>
              <a:defRPr sz="2000">
                <a:solidFill>
                  <a:srgbClr val="6566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Security keys can be changed during the life of the Bluetooth mesh network via a Key Refresh procedure.</a:t>
            </a:r>
          </a:p>
          <a:p>
            <a:pPr marL="160421" indent="-160421" defTabSz="457200">
              <a:spcBef>
                <a:spcPts val="1600"/>
              </a:spcBef>
              <a:buSzPct val="100000"/>
              <a:buChar char="•"/>
              <a:defRPr sz="2000">
                <a:solidFill>
                  <a:srgbClr val="6566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Message obfuscation makes it difficult to track messages sent within the network</a:t>
            </a:r>
          </a:p>
          <a:p>
            <a:pPr marL="160421" indent="-160421" defTabSz="457200">
              <a:spcBef>
                <a:spcPts val="1600"/>
              </a:spcBef>
              <a:buSzPct val="100000"/>
              <a:buChar char="•"/>
              <a:defRPr sz="2000">
                <a:solidFill>
                  <a:srgbClr val="6566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Bluetooth mesh security protects the network against replay attacks.</a:t>
            </a:r>
          </a:p>
          <a:p>
            <a:pPr marL="160421" indent="-160421" defTabSz="457200">
              <a:spcBef>
                <a:spcPts val="1600"/>
              </a:spcBef>
              <a:buSzPct val="100000"/>
              <a:buChar char="•"/>
              <a:defRPr sz="2000">
                <a:solidFill>
                  <a:srgbClr val="65666A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Nodes can be removed from the network securely, in a way which prevents trashcan attacks.</a:t>
            </a:r>
          </a:p>
          <a:p>
            <a:pPr defTabSz="457200">
              <a:spcBef>
                <a:spcPts val="1600"/>
              </a:spcBef>
              <a:defRPr sz="2000">
                <a:solidFill>
                  <a:srgbClr val="65666A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43" name="object 2"/>
          <p:cNvSpPr txBox="1"/>
          <p:nvPr>
            <p:ph type="title"/>
          </p:nvPr>
        </p:nvSpPr>
        <p:spPr>
          <a:xfrm>
            <a:off x="3799578" y="1139128"/>
            <a:ext cx="5653996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Multi-level Security</a:t>
            </a:r>
          </a:p>
        </p:txBody>
      </p:sp>
      <p:pic>
        <p:nvPicPr>
          <p:cNvPr id="144" name="LandscapeBubblyNetLogo1.ai" descr="LandscapeBubblyNetLogo1.ai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OXTcertified.png" descr="IOXTcertifi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91300" y="8152691"/>
            <a:ext cx="3582639" cy="7571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object 3"/>
          <p:cNvSpPr txBox="1"/>
          <p:nvPr/>
        </p:nvSpPr>
        <p:spPr>
          <a:xfrm>
            <a:off x="660847" y="3498625"/>
            <a:ext cx="6861430" cy="600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The BubblyNet control signal is broadcasted and hops from device to device, “going around” architectural barriers. Hops average 0.006 seconds and do not generate noticeable latency.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It is a “Self Healing Network”; if one device fails the signal automatically re-routes bypassing the failed element.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48" name="object 2"/>
          <p:cNvSpPr txBox="1"/>
          <p:nvPr>
            <p:ph type="title"/>
          </p:nvPr>
        </p:nvSpPr>
        <p:spPr>
          <a:xfrm>
            <a:off x="3675402" y="1056345"/>
            <a:ext cx="5653996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Self-Healing</a:t>
            </a:r>
          </a:p>
        </p:txBody>
      </p:sp>
      <p:pic>
        <p:nvPicPr>
          <p:cNvPr id="149" name="Bn_adapt1.png" descr="Bn_adapt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8088" y="2316205"/>
            <a:ext cx="4856994" cy="74341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LandscapeBubblyNetLogo1.ai" descr="LandscapeBubblyNetLogo1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3"/>
          <p:cNvSpPr txBox="1"/>
          <p:nvPr/>
        </p:nvSpPr>
        <p:spPr>
          <a:xfrm>
            <a:off x="863117" y="2560300"/>
            <a:ext cx="11489944" cy="2313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It is based on open protocol </a:t>
            </a:r>
            <a:r>
              <a:rPr b="1"/>
              <a:t>Bluetooth NLC</a:t>
            </a:r>
            <a:r>
              <a:t>, the world’s #1 low-power wireless commercial standard.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Bluetooth NLC is contributed by thousands of developers and some of the most prominent tech companies such as</a:t>
            </a:r>
          </a:p>
        </p:txBody>
      </p:sp>
      <p:pic>
        <p:nvPicPr>
          <p:cNvPr id="77" name="ggg23.jpg" descr="ggg2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56523" y="7415586"/>
            <a:ext cx="2106745" cy="1185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Intel_logo_(2006-2020).svg.png" descr="Intel_logo_(2006-2020)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41984" y="7413407"/>
            <a:ext cx="1353625" cy="893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79" name="Silicon_Labs_2015.svg.png" descr="Silicon_Labs_2015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970907" y="7588525"/>
            <a:ext cx="1627351" cy="839442"/>
          </a:xfrm>
          <a:prstGeom prst="rect">
            <a:avLst/>
          </a:prstGeom>
          <a:ln w="12700">
            <a:miter lim="400000"/>
          </a:ln>
        </p:spPr>
      </p:pic>
      <p:sp>
        <p:nvSpPr>
          <p:cNvPr id="80" name="object 2"/>
          <p:cNvSpPr txBox="1"/>
          <p:nvPr>
            <p:ph type="title"/>
          </p:nvPr>
        </p:nvSpPr>
        <p:spPr>
          <a:xfrm>
            <a:off x="4406282" y="1042547"/>
            <a:ext cx="4192236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Open</a:t>
            </a:r>
          </a:p>
        </p:txBody>
      </p:sp>
      <p:pic>
        <p:nvPicPr>
          <p:cNvPr id="81" name="rt9bKHNB.png" descr="rt9bKHNB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620667" y="5549715"/>
            <a:ext cx="1332439" cy="1103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3l3Mahvy.png" descr="3l3Mahvy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970907" y="5287855"/>
            <a:ext cx="1627351" cy="1627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wKPLJZl1.png" descr="wKPLJZl1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4524087" y="5050940"/>
            <a:ext cx="3044486" cy="17125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LandscapeBubblyNetLogo1.ai" descr="LandscapeBubblyNetLogo1.ai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object 3"/>
          <p:cNvSpPr txBox="1"/>
          <p:nvPr/>
        </p:nvSpPr>
        <p:spPr>
          <a:xfrm>
            <a:off x="863117" y="7872266"/>
            <a:ext cx="11489944" cy="903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The standard is continuously improving with new functionalities and greater interoperability.</a:t>
            </a:r>
          </a:p>
        </p:txBody>
      </p:sp>
      <p:sp>
        <p:nvSpPr>
          <p:cNvPr id="87" name="object 2"/>
          <p:cNvSpPr txBox="1"/>
          <p:nvPr>
            <p:ph type="title"/>
          </p:nvPr>
        </p:nvSpPr>
        <p:spPr>
          <a:xfrm>
            <a:off x="4511972" y="1070142"/>
            <a:ext cx="4192235" cy="1103631"/>
          </a:xfrm>
          <a:prstGeom prst="rect">
            <a:avLst/>
          </a:prstGeom>
        </p:spPr>
        <p:txBody>
          <a:bodyPr/>
          <a:lstStyle>
            <a:lvl1pPr algn="ctr" defTabSz="905255">
              <a:defRPr sz="4950"/>
            </a:lvl1pPr>
          </a:lstStyle>
          <a:p>
            <a:pPr/>
            <a:r>
              <a:t>State of the Art</a:t>
            </a:r>
          </a:p>
        </p:txBody>
      </p:sp>
      <p:pic>
        <p:nvPicPr>
          <p:cNvPr id="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4676" y="2339699"/>
            <a:ext cx="11489944" cy="507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LandscapeBubblyNetLogo1.ai" descr="LandscapeBubblyNetLogo1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amerlux-logo-with-delta-tag_black.jpg" descr="amerlux-logo-with-delta-tag_blac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43898" y="4353954"/>
            <a:ext cx="1668115" cy="1668115"/>
          </a:xfrm>
          <a:prstGeom prst="rect">
            <a:avLst/>
          </a:prstGeom>
          <a:ln w="12700">
            <a:miter lim="400000"/>
          </a:ln>
        </p:spPr>
      </p:pic>
      <p:sp>
        <p:nvSpPr>
          <p:cNvPr id="92" name="object 3"/>
          <p:cNvSpPr txBox="1"/>
          <p:nvPr/>
        </p:nvSpPr>
        <p:spPr>
          <a:xfrm>
            <a:off x="757428" y="3152700"/>
            <a:ext cx="11489944" cy="9164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b="1"/>
              <a:t>Bluetooth Mesh/NLC</a:t>
            </a:r>
            <a:r>
              <a:t>, is used by a growing number of lighting companies.</a:t>
            </a:r>
          </a:p>
        </p:txBody>
      </p:sp>
      <p:pic>
        <p:nvPicPr>
          <p:cNvPr id="93" name="LandscapeBubblyNetLogo1.ai" descr="LandscapeBubblyNetLogo1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2560px-ABB_logo.svg.png" descr="2560px-ABB_logo.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62036" y="5024054"/>
            <a:ext cx="1353626" cy="538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Atlas-Logo.png" descr="Atlas-Logo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87967" y="5024054"/>
            <a:ext cx="1353625" cy="69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6" name="Unknown.jpeg" descr="Unknown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8435275" y="4946665"/>
            <a:ext cx="1668114" cy="693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danlers-logo-website-resize.jpg" descr="danlers-logo-website-resize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399243" y="4745040"/>
            <a:ext cx="1668115" cy="1251086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Unknown.png" descr="Unknown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00998" y="6205322"/>
            <a:ext cx="1627351" cy="538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cropped-Eulum-Logo.png" descr="cropped-Eulum-Logo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965277" y="6002999"/>
            <a:ext cx="1007476" cy="9788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FulhamHarness-the-Horsepower.jpg" descr="FulhamHarness-the-Horsepower.jp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609681" y="6441187"/>
            <a:ext cx="2315172" cy="5382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lsi-email-header.png" descr="lsi-email-header.pn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9887926" y="6187482"/>
            <a:ext cx="1007476" cy="1007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ARON-Light-Redefined-Red_Small-scaled.jpg" descr="ARON-Light-Redefined-Red_Small-scaled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840249" y="4957960"/>
            <a:ext cx="1854036" cy="806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linmore-led-logo-sq.png" descr="linmore-led-logo-sq.pn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650783" y="6164609"/>
            <a:ext cx="1511213" cy="1007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MP-logo-200X40.png.png" descr="MP-logo-200X40.png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741437" y="7620924"/>
            <a:ext cx="2220695" cy="254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ZaniboniLogo.png" descr="ZaniboniLogo.png"/>
          <p:cNvPicPr>
            <a:picLocks noChangeAspect="1"/>
          </p:cNvPicPr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6928521" y="7646324"/>
            <a:ext cx="2363840" cy="285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06" name="zumtobel-logo.png" descr="zumtobel-logo.png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9524961" y="7530093"/>
            <a:ext cx="2410863" cy="388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7" name="240px-SILVAIR_logotype.png" descr="240px-SILVAIR_logotype.png"/>
          <p:cNvPicPr>
            <a:picLocks noChangeAspect="1"/>
          </p:cNvPicPr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2983477" y="7442648"/>
            <a:ext cx="1572168" cy="563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STL-LOGO_4c_pos.jpg" descr="STL-LOGO_4c_pos.jpg"/>
          <p:cNvPicPr>
            <a:picLocks noChangeAspect="1"/>
          </p:cNvPicPr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615090" y="7520833"/>
            <a:ext cx="1998392" cy="356191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object 2"/>
          <p:cNvSpPr txBox="1"/>
          <p:nvPr>
            <p:ph type="title"/>
          </p:nvPr>
        </p:nvSpPr>
        <p:spPr>
          <a:xfrm>
            <a:off x="4406282" y="1094147"/>
            <a:ext cx="4192236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Interoperable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object 3"/>
          <p:cNvSpPr txBox="1"/>
          <p:nvPr/>
        </p:nvSpPr>
        <p:spPr>
          <a:xfrm>
            <a:off x="757428" y="3152700"/>
            <a:ext cx="11489944" cy="903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A BubblyNet installation doesn’t have a single device from which all others depend for proper functioning</a:t>
            </a:r>
          </a:p>
        </p:txBody>
      </p:sp>
      <p:sp>
        <p:nvSpPr>
          <p:cNvPr id="112" name="object 2"/>
          <p:cNvSpPr txBox="1"/>
          <p:nvPr>
            <p:ph type="title"/>
          </p:nvPr>
        </p:nvSpPr>
        <p:spPr>
          <a:xfrm>
            <a:off x="3675402" y="1262613"/>
            <a:ext cx="5653996" cy="1103631"/>
          </a:xfrm>
          <a:prstGeom prst="rect">
            <a:avLst/>
          </a:prstGeom>
        </p:spPr>
        <p:txBody>
          <a:bodyPr/>
          <a:lstStyle>
            <a:lvl1pPr algn="ctr" defTabSz="713231">
              <a:defRPr sz="3900"/>
            </a:lvl1pPr>
          </a:lstStyle>
          <a:p>
            <a:pPr/>
            <a:r>
              <a:t>No Single Point of Failure</a:t>
            </a:r>
          </a:p>
        </p:txBody>
      </p:sp>
      <p:pic>
        <p:nvPicPr>
          <p:cNvPr id="113" name="BubblyNetMeshImg.png" descr="BubblyNetMeshIm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819267" y="4372780"/>
            <a:ext cx="3425248" cy="39758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OthersMesh.png" descr="OthersMesh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67038" y="4443864"/>
            <a:ext cx="4515672" cy="3675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LandscapeBubblyNetLogo1.ai" descr="LandscapeBubblyNetLogo1.ai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object 3"/>
          <p:cNvSpPr txBox="1"/>
          <p:nvPr/>
        </p:nvSpPr>
        <p:spPr>
          <a:xfrm>
            <a:off x="716036" y="4325472"/>
            <a:ext cx="5653997" cy="4167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Device’s firmware can be updated Over the Air, adding new functionalities as they get released. 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18" name="object 2"/>
          <p:cNvSpPr txBox="1"/>
          <p:nvPr>
            <p:ph type="title"/>
          </p:nvPr>
        </p:nvSpPr>
        <p:spPr>
          <a:xfrm>
            <a:off x="3675402" y="1056345"/>
            <a:ext cx="5653996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Future-Proof</a:t>
            </a:r>
          </a:p>
        </p:txBody>
      </p:sp>
      <p:pic>
        <p:nvPicPr>
          <p:cNvPr id="119" name="App Store.png" descr="App Stor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57289" y="2166046"/>
            <a:ext cx="1512402" cy="28042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Screen Shot 2024-02-07 at 2.24.24 PM.png" descr="Screen Shot 2024-02-07 at 2.24.24 PM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25843" y="6714173"/>
            <a:ext cx="3548864" cy="2645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Top Strata.png" descr="Top Strata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98102" y="4315839"/>
            <a:ext cx="1512401" cy="2804211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object 3"/>
          <p:cNvSpPr txBox="1"/>
          <p:nvPr/>
        </p:nvSpPr>
        <p:spPr>
          <a:xfrm>
            <a:off x="884428" y="2881179"/>
            <a:ext cx="9137340" cy="1856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Quarterly releases for both iOS and Android app 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add new features and UI improvements.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</p:txBody>
      </p:sp>
      <p:sp>
        <p:nvSpPr>
          <p:cNvPr id="123" name="object 3"/>
          <p:cNvSpPr txBox="1"/>
          <p:nvPr/>
        </p:nvSpPr>
        <p:spPr>
          <a:xfrm>
            <a:off x="743631" y="7722435"/>
            <a:ext cx="5855842" cy="903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Gateways and Cloud integration can be downloaded as well.</a:t>
            </a:r>
          </a:p>
        </p:txBody>
      </p:sp>
      <p:pic>
        <p:nvPicPr>
          <p:cNvPr id="124" name="LandscapeBubblyNetLogo1.ai" descr="LandscapeBubblyNetLogo1.ai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bject 3"/>
          <p:cNvSpPr txBox="1"/>
          <p:nvPr/>
        </p:nvSpPr>
        <p:spPr>
          <a:xfrm>
            <a:off x="757428" y="2379259"/>
            <a:ext cx="11489944" cy="2300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Since there is no central control “running out of addresses” adding sensors, switches or additional devices has never been simpler. </a:t>
            </a: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</a:p>
          <a:p>
            <a: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The more devices on the project, the more robust the system becomes.</a:t>
            </a:r>
          </a:p>
        </p:txBody>
      </p:sp>
      <p:sp>
        <p:nvSpPr>
          <p:cNvPr id="127" name="object 2"/>
          <p:cNvSpPr txBox="1"/>
          <p:nvPr>
            <p:ph type="title"/>
          </p:nvPr>
        </p:nvSpPr>
        <p:spPr>
          <a:xfrm>
            <a:off x="3675402" y="1014953"/>
            <a:ext cx="5653996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Scalable</a:t>
            </a:r>
          </a:p>
        </p:txBody>
      </p:sp>
      <p:pic>
        <p:nvPicPr>
          <p:cNvPr id="128" name="BubblyNetScalability.png" descr="BubblyNetScalabil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25758" y="4940667"/>
            <a:ext cx="8229474" cy="44233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LandscapeBubblyNetLogo1.ai" descr="LandscapeBubblyNetLogo1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object 3"/>
          <p:cNvSpPr txBox="1"/>
          <p:nvPr/>
        </p:nvSpPr>
        <p:spPr>
          <a:xfrm>
            <a:off x="757428" y="2821564"/>
            <a:ext cx="11489944" cy="9037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BubblyNet is a true commercial grade solution which allow to mesh up to 32,000 elements per network.</a:t>
            </a:r>
          </a:p>
        </p:txBody>
      </p:sp>
      <p:sp>
        <p:nvSpPr>
          <p:cNvPr id="132" name="object 2"/>
          <p:cNvSpPr txBox="1"/>
          <p:nvPr>
            <p:ph type="title"/>
          </p:nvPr>
        </p:nvSpPr>
        <p:spPr>
          <a:xfrm>
            <a:off x="3675402" y="1111534"/>
            <a:ext cx="5653996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Commercial Grade</a:t>
            </a:r>
          </a:p>
        </p:txBody>
      </p:sp>
      <p:pic>
        <p:nvPicPr>
          <p:cNvPr id="133" name="Untitled-6.png" descr="Untitled-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64428" y="4497535"/>
            <a:ext cx="8675944" cy="4048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LandscapeBubblyNetLogo1.ai" descr="LandscapeBubblyNetLogo1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object 3"/>
          <p:cNvSpPr txBox="1"/>
          <p:nvPr/>
        </p:nvSpPr>
        <p:spPr>
          <a:xfrm>
            <a:off x="757428" y="2724983"/>
            <a:ext cx="11489944" cy="18181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marR="5080" indent="12064">
              <a:spcBef>
                <a:spcPts val="100"/>
              </a:spcBef>
              <a:tabLst>
                <a:tab pos="2832100" algn="l"/>
                <a:tab pos="4064000" algn="l"/>
                <a:tab pos="6210300" algn="l"/>
              </a:tabLst>
              <a:defRPr sz="3000">
                <a:solidFill>
                  <a:srgbClr val="5E5E5E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r>
              <a:t>BubblyNet does not require a connection to WiFi or Internet and can be deployed 100% Air Gap. There is no connection between the lighting/building network and the business network so no intruder can use the lighting system to access critical information.</a:t>
            </a:r>
          </a:p>
        </p:txBody>
      </p:sp>
      <p:sp>
        <p:nvSpPr>
          <p:cNvPr id="137" name="object 2"/>
          <p:cNvSpPr txBox="1"/>
          <p:nvPr>
            <p:ph type="title"/>
          </p:nvPr>
        </p:nvSpPr>
        <p:spPr>
          <a:xfrm>
            <a:off x="3675402" y="1125331"/>
            <a:ext cx="5653996" cy="1103631"/>
          </a:xfrm>
          <a:prstGeom prst="rect">
            <a:avLst/>
          </a:prstGeom>
        </p:spPr>
        <p:txBody>
          <a:bodyPr/>
          <a:lstStyle>
            <a:lvl1pPr algn="ctr">
              <a:spcBef>
                <a:spcPts val="100"/>
              </a:spcBef>
              <a:defRPr sz="5000"/>
            </a:lvl1pPr>
          </a:lstStyle>
          <a:p>
            <a:pPr/>
            <a:r>
              <a:t>Air-Gap Secure</a:t>
            </a:r>
          </a:p>
        </p:txBody>
      </p:sp>
      <p:pic>
        <p:nvPicPr>
          <p:cNvPr id="138" name="bnSecurity.png" descr="bnSecurity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8935" y="4926675"/>
            <a:ext cx="4951279" cy="38053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SecurityOthers.png" descr="SecurityOther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3192" y="5397867"/>
            <a:ext cx="4557123" cy="30837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LandscapeBubblyNetLogo1.ai" descr="LandscapeBubblyNetLogo1.ai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4153" y="543713"/>
            <a:ext cx="2321680" cy="5135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