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5143500" cx="9144000"/>
  <p:notesSz cx="6858000" cy="9144000"/>
  <p:embeddedFontLst>
    <p:embeddedFont>
      <p:font typeface="Helvetica Neue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HelveticaNeue-bold.fntdata"/><Relationship Id="rId16" Type="http://schemas.openxmlformats.org/officeDocument/2006/relationships/font" Target="fonts/HelveticaNeue-regular.fntdata"/><Relationship Id="rId5" Type="http://schemas.openxmlformats.org/officeDocument/2006/relationships/slide" Target="slides/slide1.xml"/><Relationship Id="rId19" Type="http://schemas.openxmlformats.org/officeDocument/2006/relationships/font" Target="fonts/HelveticaNeue-boldItalic.fntdata"/><Relationship Id="rId6" Type="http://schemas.openxmlformats.org/officeDocument/2006/relationships/slide" Target="slides/slide2.xml"/><Relationship Id="rId18" Type="http://schemas.openxmlformats.org/officeDocument/2006/relationships/font" Target="fonts/HelveticaNeue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0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3098166" y="258743"/>
            <a:ext cx="29475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1371600" y="2880359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99085" y="4783454"/>
            <a:ext cx="1878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098166" y="258743"/>
            <a:ext cx="29475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1371600" y="2880359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99085" y="4783454"/>
            <a:ext cx="1878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2200369" y="267449"/>
            <a:ext cx="47433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652543" y="957985"/>
            <a:ext cx="4092900" cy="29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99085" y="4783454"/>
            <a:ext cx="1878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0">
  <p:cSld name="Title and Content 0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2200369" y="267449"/>
            <a:ext cx="47433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652543" y="957985"/>
            <a:ext cx="4092900" cy="29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99085" y="4783454"/>
            <a:ext cx="1878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200369" y="267449"/>
            <a:ext cx="47433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457200" y="1183004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99085" y="4783454"/>
            <a:ext cx="1878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2200369" y="267449"/>
            <a:ext cx="47433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99085" y="4783454"/>
            <a:ext cx="1878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499085" y="4783454"/>
            <a:ext cx="1878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600"/>
              <a:buFont typeface="Helvetica Neue"/>
              <a:buNone/>
              <a:defRPr b="0" i="0" sz="26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600"/>
              <a:buFont typeface="Helvetica Neue"/>
              <a:buNone/>
              <a:defRPr b="0" i="0" sz="26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600"/>
              <a:buFont typeface="Helvetica Neue"/>
              <a:buNone/>
              <a:defRPr b="0" i="0" sz="26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600"/>
              <a:buFont typeface="Helvetica Neue"/>
              <a:buNone/>
              <a:defRPr b="0" i="0" sz="26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600"/>
              <a:buFont typeface="Helvetica Neue"/>
              <a:buNone/>
              <a:defRPr b="0" i="0" sz="26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600"/>
              <a:buFont typeface="Helvetica Neue"/>
              <a:buNone/>
              <a:defRPr b="0" i="0" sz="26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600"/>
              <a:buFont typeface="Helvetica Neue"/>
              <a:buNone/>
              <a:defRPr b="0" i="0" sz="26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600"/>
              <a:buFont typeface="Helvetica Neue"/>
              <a:buNone/>
              <a:defRPr b="0" i="0" sz="26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600"/>
              <a:buFont typeface="Helvetica Neue"/>
              <a:buNone/>
              <a:defRPr b="0" i="0" sz="26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200149"/>
            <a:ext cx="8229600" cy="39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900"/>
              <a:buFont typeface="Helvetica Neue"/>
              <a:buNone/>
              <a:defRPr b="0" i="0" sz="19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900"/>
              <a:buFont typeface="Helvetica Neue"/>
              <a:buNone/>
              <a:defRPr b="0" i="0" sz="19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900"/>
              <a:buFont typeface="Helvetica Neue"/>
              <a:buNone/>
              <a:defRPr b="0" i="0" sz="19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900"/>
              <a:buFont typeface="Helvetica Neue"/>
              <a:buNone/>
              <a:defRPr b="0" i="0" sz="19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900"/>
              <a:buFont typeface="Helvetica Neue"/>
              <a:buNone/>
              <a:defRPr b="0" i="0" sz="19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900"/>
              <a:buFont typeface="Helvetica Neue"/>
              <a:buNone/>
              <a:defRPr b="0" i="0" sz="19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900"/>
              <a:buFont typeface="Helvetica Neue"/>
              <a:buNone/>
              <a:defRPr b="0" i="0" sz="19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900"/>
              <a:buFont typeface="Helvetica Neue"/>
              <a:buNone/>
              <a:defRPr b="0" i="0" sz="19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900"/>
              <a:buFont typeface="Helvetica Neue"/>
              <a:buNone/>
              <a:defRPr b="0" i="0" sz="19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9085" y="4783454"/>
            <a:ext cx="1878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Relationship Id="rId4" Type="http://schemas.openxmlformats.org/officeDocument/2006/relationships/image" Target="../media/image7.png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8.jpg"/><Relationship Id="rId5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9" title="WebsiteLogoGrey.png"/>
          <p:cNvPicPr preferRelativeResize="0"/>
          <p:nvPr/>
        </p:nvPicPr>
        <p:blipFill rotWithShape="1">
          <a:blip r:embed="rId3">
            <a:alphaModFix/>
          </a:blip>
          <a:srcRect b="-23292" l="0" r="0" t="-23292"/>
          <a:stretch/>
        </p:blipFill>
        <p:spPr>
          <a:xfrm>
            <a:off x="1994005" y="1965026"/>
            <a:ext cx="5486244" cy="1213449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9"/>
          <p:cNvSpPr txBox="1"/>
          <p:nvPr/>
        </p:nvSpPr>
        <p:spPr>
          <a:xfrm>
            <a:off x="908522" y="4176107"/>
            <a:ext cx="7657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900"/>
              <a:buFont typeface="Helvetica Neue"/>
              <a:buNone/>
            </a:pPr>
            <a:r>
              <a:rPr b="0" i="0" lang="en-US" sz="19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Technical Solutions</a:t>
            </a:r>
            <a:endParaRPr sz="9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 txBox="1"/>
          <p:nvPr>
            <p:ph type="title"/>
          </p:nvPr>
        </p:nvSpPr>
        <p:spPr>
          <a:xfrm>
            <a:off x="2822743" y="651644"/>
            <a:ext cx="34986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3200"/>
              <a:buFont typeface="Helvetica Neue"/>
              <a:buNone/>
            </a:pPr>
            <a:r>
              <a:rPr lang="en-US" sz="3200"/>
              <a:t>Sound Masking</a:t>
            </a:r>
            <a:endParaRPr/>
          </a:p>
        </p:txBody>
      </p:sp>
      <p:sp>
        <p:nvSpPr>
          <p:cNvPr id="112" name="Google Shape;112;p18"/>
          <p:cNvSpPr txBox="1"/>
          <p:nvPr/>
        </p:nvSpPr>
        <p:spPr>
          <a:xfrm>
            <a:off x="542268" y="1815351"/>
            <a:ext cx="5314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BubblyNet controls all the well-being factors of the environment, which includes masking acoustic distractions and returning focus to what was the intended function of the space.</a:t>
            </a:r>
            <a:endParaRPr sz="900"/>
          </a:p>
        </p:txBody>
      </p:sp>
      <p:pic>
        <p:nvPicPr>
          <p:cNvPr descr="Noise Masking.png" id="113" name="Google Shape;11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41695" y="1522963"/>
            <a:ext cx="1768795" cy="3279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 title="WebsiteLogoGrey.png"/>
          <p:cNvPicPr preferRelativeResize="0"/>
          <p:nvPr/>
        </p:nvPicPr>
        <p:blipFill rotWithShape="1">
          <a:blip r:embed="rId4">
            <a:alphaModFix/>
          </a:blip>
          <a:srcRect b="-46584" l="0" r="0" t="0"/>
          <a:stretch/>
        </p:blipFill>
        <p:spPr>
          <a:xfrm>
            <a:off x="417764" y="286724"/>
            <a:ext cx="1224325" cy="270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 txBox="1"/>
          <p:nvPr>
            <p:ph type="title"/>
          </p:nvPr>
        </p:nvSpPr>
        <p:spPr>
          <a:xfrm>
            <a:off x="2822743" y="651644"/>
            <a:ext cx="34986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3100"/>
              <a:buFont typeface="Helvetica Neue"/>
              <a:buNone/>
            </a:pPr>
            <a:r>
              <a:rPr lang="en-US" sz="3100"/>
              <a:t>Internal Air Quality</a:t>
            </a:r>
            <a:endParaRPr/>
          </a:p>
        </p:txBody>
      </p:sp>
      <p:sp>
        <p:nvSpPr>
          <p:cNvPr id="120" name="Google Shape;120;p19"/>
          <p:cNvSpPr txBox="1"/>
          <p:nvPr/>
        </p:nvSpPr>
        <p:spPr>
          <a:xfrm>
            <a:off x="532567" y="1414057"/>
            <a:ext cx="8079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CO2 levels as well as temperature and humidity are key to the well-being of guests and staff. Internal Air Quality can be monitored and controlled via BACnet/IP.</a:t>
            </a:r>
            <a:endParaRPr sz="900"/>
          </a:p>
        </p:txBody>
      </p:sp>
      <p:pic>
        <p:nvPicPr>
          <p:cNvPr descr="CO2 Sensors.png" id="121" name="Google Shape;12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93251" y="2195166"/>
            <a:ext cx="1385006" cy="25680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titled-13.png" id="122" name="Google Shape;12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46687" y="2232540"/>
            <a:ext cx="1641576" cy="266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9" title="WebsiteLogoGrey.png"/>
          <p:cNvPicPr preferRelativeResize="0"/>
          <p:nvPr/>
        </p:nvPicPr>
        <p:blipFill rotWithShape="1">
          <a:blip r:embed="rId5">
            <a:alphaModFix/>
          </a:blip>
          <a:srcRect b="-46584" l="0" r="0" t="0"/>
          <a:stretch/>
        </p:blipFill>
        <p:spPr>
          <a:xfrm>
            <a:off x="417764" y="286724"/>
            <a:ext cx="1224325" cy="270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type="title"/>
          </p:nvPr>
        </p:nvSpPr>
        <p:spPr>
          <a:xfrm>
            <a:off x="2822699" y="651644"/>
            <a:ext cx="34986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800"/>
              <a:buFont typeface="Helvetica Neue"/>
              <a:buNone/>
            </a:pPr>
            <a:r>
              <a:rPr lang="en-US" sz="2800"/>
              <a:t>A Complete Solution</a:t>
            </a:r>
            <a:endParaRPr/>
          </a:p>
        </p:txBody>
      </p:sp>
      <p:pic>
        <p:nvPicPr>
          <p:cNvPr id="45" name="Google Shape;45;p10" title="WebsiteLogoGrey.png"/>
          <p:cNvPicPr preferRelativeResize="0"/>
          <p:nvPr/>
        </p:nvPicPr>
        <p:blipFill rotWithShape="1">
          <a:blip r:embed="rId3">
            <a:alphaModFix/>
          </a:blip>
          <a:srcRect b="-46584" l="0" r="0" t="0"/>
          <a:stretch/>
        </p:blipFill>
        <p:spPr>
          <a:xfrm>
            <a:off x="417764" y="286724"/>
            <a:ext cx="1224325" cy="270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10" title="Bluetooth NLC 9-9-202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69750" y="1093425"/>
            <a:ext cx="4204524" cy="3824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>
            <p:ph type="title"/>
          </p:nvPr>
        </p:nvSpPr>
        <p:spPr>
          <a:xfrm>
            <a:off x="3202056" y="632694"/>
            <a:ext cx="34986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3200"/>
              <a:buFont typeface="Helvetica Neue"/>
              <a:buNone/>
            </a:pPr>
            <a:r>
              <a:rPr lang="en-US" sz="3200"/>
              <a:t>Dimming</a:t>
            </a:r>
            <a:endParaRPr/>
          </a:p>
        </p:txBody>
      </p:sp>
      <p:sp>
        <p:nvSpPr>
          <p:cNvPr id="52" name="Google Shape;52;p11"/>
          <p:cNvSpPr txBox="1"/>
          <p:nvPr/>
        </p:nvSpPr>
        <p:spPr>
          <a:xfrm>
            <a:off x="921581" y="1168632"/>
            <a:ext cx="4941300" cy="43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BubblyNet uses </a:t>
            </a:r>
            <a:r>
              <a:rPr b="1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Perceived Lightness</a:t>
            </a: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as a scale (International Commission of Illumination and ISO recommendations).</a:t>
            </a:r>
            <a:endParaRPr sz="900"/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t/>
            </a:r>
            <a:endParaRPr b="0" i="0" sz="17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 an example, 3% on a BubblyNet App dimmer corresponds to 0.09% power to the luminaire.</a:t>
            </a:r>
            <a:endParaRPr sz="900"/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t/>
            </a:r>
            <a:endParaRPr b="0" i="0" sz="17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Here some parameters for personalized dimming:</a:t>
            </a:r>
            <a:endParaRPr sz="900"/>
          </a:p>
          <a:p>
            <a:pPr indent="-196850" lvl="0" marL="1905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Char char="•"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Power Factor;</a:t>
            </a:r>
            <a:endParaRPr sz="900"/>
          </a:p>
          <a:p>
            <a:pPr indent="-196850" lvl="0" marL="1905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Char char="•"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Low/High-end trim; </a:t>
            </a:r>
            <a:endParaRPr sz="900"/>
          </a:p>
          <a:p>
            <a:pPr indent="-196850" lvl="0" marL="1905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Char char="•"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Linear/Logaritmic curves;</a:t>
            </a:r>
            <a:endParaRPr sz="900"/>
          </a:p>
          <a:p>
            <a:pPr indent="-196850" lvl="0" marL="1905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Char char="•"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Programmable dimming curves;</a:t>
            </a:r>
            <a:endParaRPr sz="900"/>
          </a:p>
          <a:p>
            <a:pPr indent="-196850" lvl="0" marL="1905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Char char="•"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PWM frequency;</a:t>
            </a:r>
            <a:endParaRPr sz="900"/>
          </a:p>
          <a:p>
            <a:pPr indent="-88900" lvl="0" marL="1905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t/>
            </a:r>
            <a:endParaRPr b="0" i="0" sz="17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88900" lvl="0" marL="1905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t/>
            </a:r>
            <a:endParaRPr b="0" i="0" sz="17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88900" lvl="0" marL="1905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t/>
            </a:r>
            <a:endParaRPr b="0" i="0" sz="17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example_2.png" id="53" name="Google Shape;5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10070" y="1223108"/>
            <a:ext cx="2212334" cy="355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1" title="WebsiteLogoGrey.png"/>
          <p:cNvPicPr preferRelativeResize="0"/>
          <p:nvPr/>
        </p:nvPicPr>
        <p:blipFill rotWithShape="1">
          <a:blip r:embed="rId4">
            <a:alphaModFix/>
          </a:blip>
          <a:srcRect b="-46584" l="0" r="0" t="0"/>
          <a:stretch/>
        </p:blipFill>
        <p:spPr>
          <a:xfrm>
            <a:off x="417764" y="286724"/>
            <a:ext cx="1224325" cy="270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type="title"/>
          </p:nvPr>
        </p:nvSpPr>
        <p:spPr>
          <a:xfrm>
            <a:off x="3286443" y="623219"/>
            <a:ext cx="34986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3200"/>
              <a:buFont typeface="Helvetica Neue"/>
              <a:buNone/>
            </a:pPr>
            <a:r>
              <a:rPr lang="en-US" sz="3200"/>
              <a:t>Warm Dim</a:t>
            </a:r>
            <a:endParaRPr/>
          </a:p>
        </p:txBody>
      </p:sp>
      <p:sp>
        <p:nvSpPr>
          <p:cNvPr id="60" name="Google Shape;60;p12"/>
          <p:cNvSpPr txBox="1"/>
          <p:nvPr/>
        </p:nvSpPr>
        <p:spPr>
          <a:xfrm>
            <a:off x="1015669" y="1917893"/>
            <a:ext cx="4861500" cy="15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Programmable Warm Dimming curves can be selected to achieve the intended effect with accuracy.</a:t>
            </a:r>
            <a:endParaRPr sz="900"/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t/>
            </a:r>
            <a:endParaRPr b="0" i="0" sz="17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Live-Slider function allows for instant changes while using the App.</a:t>
            </a:r>
            <a:endParaRPr sz="900"/>
          </a:p>
        </p:txBody>
      </p:sp>
      <p:pic>
        <p:nvPicPr>
          <p:cNvPr descr="Untitled-5.png" id="61" name="Google Shape;6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85428" y="1362128"/>
            <a:ext cx="1742909" cy="35153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ES-PROGRESS-REPORT-2022_LOGO.png" id="62" name="Google Shape;6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18475" y="4271646"/>
            <a:ext cx="575615" cy="483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2" title="WebsiteLogoGrey.png"/>
          <p:cNvPicPr preferRelativeResize="0"/>
          <p:nvPr/>
        </p:nvPicPr>
        <p:blipFill rotWithShape="1">
          <a:blip r:embed="rId5">
            <a:alphaModFix/>
          </a:blip>
          <a:srcRect b="-46584" l="0" r="0" t="0"/>
          <a:stretch/>
        </p:blipFill>
        <p:spPr>
          <a:xfrm>
            <a:off x="417764" y="286724"/>
            <a:ext cx="1224325" cy="270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>
            <p:ph type="title"/>
          </p:nvPr>
        </p:nvSpPr>
        <p:spPr>
          <a:xfrm>
            <a:off x="2822743" y="651644"/>
            <a:ext cx="34986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3200"/>
              <a:buFont typeface="Helvetica Neue"/>
              <a:buNone/>
            </a:pPr>
            <a:r>
              <a:rPr lang="en-US" sz="3200"/>
              <a:t>Tunable White</a:t>
            </a:r>
            <a:endParaRPr/>
          </a:p>
        </p:txBody>
      </p:sp>
      <p:sp>
        <p:nvSpPr>
          <p:cNvPr id="69" name="Google Shape;69;p13"/>
          <p:cNvSpPr txBox="1"/>
          <p:nvPr/>
        </p:nvSpPr>
        <p:spPr>
          <a:xfrm>
            <a:off x="532567" y="1917214"/>
            <a:ext cx="3751800" cy="18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There are multiple settings allowing to synchronize multiple luminaires to the same CCT.</a:t>
            </a:r>
            <a:endParaRPr sz="900"/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t/>
            </a:r>
            <a:endParaRPr b="0" i="0" sz="17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CCT levels can be selected with precision and recalled across all functions and the whole project</a:t>
            </a:r>
            <a:endParaRPr sz="900"/>
          </a:p>
        </p:txBody>
      </p:sp>
      <p:pic>
        <p:nvPicPr>
          <p:cNvPr descr="Phone 3.jpg" id="70" name="Google Shape;7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70002" y="964438"/>
            <a:ext cx="1699602" cy="34314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hone 2.jpg" id="71" name="Google Shape;7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67263" y="1645730"/>
            <a:ext cx="1699602" cy="3431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 title="WebsiteLogoGrey.png"/>
          <p:cNvPicPr preferRelativeResize="0"/>
          <p:nvPr/>
        </p:nvPicPr>
        <p:blipFill rotWithShape="1">
          <a:blip r:embed="rId5">
            <a:alphaModFix/>
          </a:blip>
          <a:srcRect b="-46584" l="0" r="0" t="0"/>
          <a:stretch/>
        </p:blipFill>
        <p:spPr>
          <a:xfrm>
            <a:off x="417764" y="286724"/>
            <a:ext cx="1224325" cy="270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4"/>
          <p:cNvSpPr txBox="1"/>
          <p:nvPr>
            <p:ph type="title"/>
          </p:nvPr>
        </p:nvSpPr>
        <p:spPr>
          <a:xfrm>
            <a:off x="2775393" y="642169"/>
            <a:ext cx="34986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3200"/>
              <a:buFont typeface="Helvetica Neue"/>
              <a:buNone/>
            </a:pPr>
            <a:r>
              <a:rPr lang="en-US" sz="3200"/>
              <a:t>RGBW</a:t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85217" y="1653082"/>
            <a:ext cx="5453700" cy="13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Colors can be selected with sliders, color pallet, by Hex code or CCT level.</a:t>
            </a:r>
            <a:endParaRPr sz="900"/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t/>
            </a:r>
            <a:endParaRPr b="0" i="0" sz="17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Accuracy of color is obtained by selecting the RGBW chip used in the luminaire.</a:t>
            </a:r>
            <a:endParaRPr sz="900"/>
          </a:p>
        </p:txBody>
      </p:sp>
      <p:pic>
        <p:nvPicPr>
          <p:cNvPr descr="Untitled-4.png" id="79" name="Google Shape;7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79259" y="1132169"/>
            <a:ext cx="1730609" cy="34901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ES-PROGRESS-REPORT-2022_LOGO.png" id="80" name="Google Shape;8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43428" y="4365506"/>
            <a:ext cx="489582" cy="41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4" title="WebsiteLogoGrey.png"/>
          <p:cNvPicPr preferRelativeResize="0"/>
          <p:nvPr/>
        </p:nvPicPr>
        <p:blipFill rotWithShape="1">
          <a:blip r:embed="rId5">
            <a:alphaModFix/>
          </a:blip>
          <a:srcRect b="-46584" l="0" r="0" t="0"/>
          <a:stretch/>
        </p:blipFill>
        <p:spPr>
          <a:xfrm>
            <a:off x="417764" y="286724"/>
            <a:ext cx="1224325" cy="270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/>
          <p:nvPr>
            <p:ph type="title"/>
          </p:nvPr>
        </p:nvSpPr>
        <p:spPr>
          <a:xfrm>
            <a:off x="2822743" y="651644"/>
            <a:ext cx="34986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3200"/>
              <a:buFont typeface="Helvetica Neue"/>
              <a:buNone/>
            </a:pPr>
            <a:r>
              <a:rPr lang="en-US" sz="3200"/>
              <a:t>Circadian</a:t>
            </a:r>
            <a:endParaRPr/>
          </a:p>
        </p:txBody>
      </p:sp>
      <p:sp>
        <p:nvSpPr>
          <p:cNvPr id="87" name="Google Shape;87;p15"/>
          <p:cNvSpPr txBox="1"/>
          <p:nvPr/>
        </p:nvSpPr>
        <p:spPr>
          <a:xfrm>
            <a:off x="551969" y="1829903"/>
            <a:ext cx="50529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Circadian Rhythm can be programmed through the app and synchronized with sunrise/zenith/sunset times for a unique experience every day of the year.</a:t>
            </a:r>
            <a:endParaRPr sz="900"/>
          </a:p>
        </p:txBody>
      </p:sp>
      <p:pic>
        <p:nvPicPr>
          <p:cNvPr descr="Rhythm.png" id="88" name="Google Shape;8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5384" y="983734"/>
            <a:ext cx="2015430" cy="3736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5" title="WebsiteLogoGrey.png"/>
          <p:cNvPicPr preferRelativeResize="0"/>
          <p:nvPr/>
        </p:nvPicPr>
        <p:blipFill rotWithShape="1">
          <a:blip r:embed="rId4">
            <a:alphaModFix/>
          </a:blip>
          <a:srcRect b="-46584" l="0" r="0" t="0"/>
          <a:stretch/>
        </p:blipFill>
        <p:spPr>
          <a:xfrm>
            <a:off x="417764" y="286724"/>
            <a:ext cx="1224325" cy="270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 txBox="1"/>
          <p:nvPr>
            <p:ph type="title"/>
          </p:nvPr>
        </p:nvSpPr>
        <p:spPr>
          <a:xfrm>
            <a:off x="2822743" y="651644"/>
            <a:ext cx="34986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3200"/>
              <a:buFont typeface="Helvetica Neue"/>
              <a:buNone/>
            </a:pPr>
            <a:r>
              <a:rPr lang="en-US" sz="3200"/>
              <a:t>Animations</a:t>
            </a:r>
            <a:endParaRPr/>
          </a:p>
        </p:txBody>
      </p:sp>
      <p:sp>
        <p:nvSpPr>
          <p:cNvPr id="95" name="Google Shape;95;p16"/>
          <p:cNvSpPr txBox="1"/>
          <p:nvPr/>
        </p:nvSpPr>
        <p:spPr>
          <a:xfrm>
            <a:off x="532567" y="1662557"/>
            <a:ext cx="5561700" cy="18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Animations can be created selecting colors, intensities or scenes and programming the transitions though multiple luminaires.</a:t>
            </a:r>
            <a:endParaRPr sz="900"/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t/>
            </a:r>
            <a:endParaRPr b="0" i="0" sz="17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Animations with DMX controllers include functions such as pan/tilt, zoom and strobe as well as water and smoke features and more.</a:t>
            </a:r>
            <a:endParaRPr sz="900"/>
          </a:p>
        </p:txBody>
      </p:sp>
      <p:pic>
        <p:nvPicPr>
          <p:cNvPr descr="Phone 4.jpg" id="96" name="Google Shape;9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4260" y="1245058"/>
            <a:ext cx="1635403" cy="3301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6" title="WebsiteLogoGrey.png"/>
          <p:cNvPicPr preferRelativeResize="0"/>
          <p:nvPr/>
        </p:nvPicPr>
        <p:blipFill rotWithShape="1">
          <a:blip r:embed="rId4">
            <a:alphaModFix/>
          </a:blip>
          <a:srcRect b="-46584" l="0" r="0" t="0"/>
          <a:stretch/>
        </p:blipFill>
        <p:spPr>
          <a:xfrm>
            <a:off x="417764" y="286724"/>
            <a:ext cx="1224325" cy="270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 txBox="1"/>
          <p:nvPr>
            <p:ph type="title"/>
          </p:nvPr>
        </p:nvSpPr>
        <p:spPr>
          <a:xfrm>
            <a:off x="2822743" y="651644"/>
            <a:ext cx="34986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3200"/>
              <a:buFont typeface="Helvetica Neue"/>
              <a:buNone/>
            </a:pPr>
            <a:r>
              <a:rPr lang="en-US" sz="3200"/>
              <a:t>Shades Control</a:t>
            </a:r>
            <a:endParaRPr/>
          </a:p>
        </p:txBody>
      </p:sp>
      <p:sp>
        <p:nvSpPr>
          <p:cNvPr id="103" name="Google Shape;103;p17"/>
          <p:cNvSpPr txBox="1"/>
          <p:nvPr/>
        </p:nvSpPr>
        <p:spPr>
          <a:xfrm>
            <a:off x="454957" y="1466106"/>
            <a:ext cx="8079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b="0" i="0" lang="en-US" sz="17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Shades and curtains of many brands can be controlled by switches, triggered by sensors and be part of scenes recalled by schedules.</a:t>
            </a:r>
            <a:endParaRPr sz="900"/>
          </a:p>
        </p:txBody>
      </p:sp>
      <p:pic>
        <p:nvPicPr>
          <p:cNvPr descr="shades_BN.png" id="104" name="Google Shape;10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5737" y="2243766"/>
            <a:ext cx="4018361" cy="22636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s485_controller.png" id="105" name="Google Shape;10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75921" y="2921340"/>
            <a:ext cx="1854568" cy="1381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 title="WebsiteLogoGrey.png"/>
          <p:cNvPicPr preferRelativeResize="0"/>
          <p:nvPr/>
        </p:nvPicPr>
        <p:blipFill rotWithShape="1">
          <a:blip r:embed="rId5">
            <a:alphaModFix/>
          </a:blip>
          <a:srcRect b="-46584" l="0" r="0" t="0"/>
          <a:stretch/>
        </p:blipFill>
        <p:spPr>
          <a:xfrm>
            <a:off x="417764" y="286724"/>
            <a:ext cx="1224325" cy="270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