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0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098166" y="258743"/>
            <a:ext cx="294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2880359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098166" y="258743"/>
            <a:ext cx="294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371600" y="2880359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52543" y="957985"/>
            <a:ext cx="40929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0">
  <p:cSld name="Title and Content 0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52543" y="957985"/>
            <a:ext cx="40929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183004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49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ndscapeBubblyNetLogo1.ai" id="38" name="Google Shape;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005" y="1965026"/>
            <a:ext cx="5486243" cy="121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908522" y="4176107"/>
            <a:ext cx="765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Helvetica Neue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Technical Solutions</a:t>
            </a:r>
            <a:endParaRPr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Sound Masking</a:t>
            </a:r>
            <a:endParaRPr/>
          </a:p>
        </p:txBody>
      </p:sp>
      <p:pic>
        <p:nvPicPr>
          <p:cNvPr descr="LandscapeBubblyNetLogo1.ai"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542268" y="1815351"/>
            <a:ext cx="531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BubblyNet controls all the well-being factors of the environment, which includes masking acoustic distractions and returning focus to what was the intended function of the space.</a:t>
            </a:r>
            <a:endParaRPr sz="900"/>
          </a:p>
        </p:txBody>
      </p:sp>
      <p:pic>
        <p:nvPicPr>
          <p:cNvPr descr="Noise Masking.png" id="114" name="Google Shape;1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1695" y="1522963"/>
            <a:ext cx="1768795" cy="327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100"/>
              <a:buFont typeface="Helvetica Neue"/>
              <a:buNone/>
            </a:pPr>
            <a:r>
              <a:rPr lang="en-US" sz="3100"/>
              <a:t>Internal Air Quality</a:t>
            </a:r>
            <a:endParaRPr/>
          </a:p>
        </p:txBody>
      </p:sp>
      <p:pic>
        <p:nvPicPr>
          <p:cNvPr descr="LandscapeBubblyNetLogo1.ai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532567" y="1414057"/>
            <a:ext cx="807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CO2 levels as well as temperature and humidity are key to the well-being of guests and staff. Internal Air Quality can be monitored and controlled via BACnet/IP.</a:t>
            </a:r>
            <a:endParaRPr sz="900"/>
          </a:p>
        </p:txBody>
      </p:sp>
      <p:pic>
        <p:nvPicPr>
          <p:cNvPr descr="CO2 Sensors.png"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3251" y="2195166"/>
            <a:ext cx="1385006" cy="25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13.png"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6687" y="2232540"/>
            <a:ext cx="1641576" cy="2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2822699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800"/>
              <a:buFont typeface="Helvetica Neue"/>
              <a:buNone/>
            </a:pPr>
            <a:r>
              <a:rPr lang="en-US" sz="2800"/>
              <a:t>A Complete Solution</a:t>
            </a:r>
            <a:endParaRPr/>
          </a:p>
        </p:txBody>
      </p:sp>
      <p:pic>
        <p:nvPicPr>
          <p:cNvPr descr="LandscapeBubblyNetLogo1.ai"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 title="Bluetooth NLC 9-9-20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750" y="1093425"/>
            <a:ext cx="4204524" cy="38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3202056" y="63269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Dimming</a:t>
            </a:r>
            <a:endParaRPr/>
          </a:p>
        </p:txBody>
      </p:sp>
      <p:pic>
        <p:nvPicPr>
          <p:cNvPr descr="LandscapeBubblyNetLogo1.ai" id="52" name="Google Shape;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/>
        </p:nvSpPr>
        <p:spPr>
          <a:xfrm>
            <a:off x="921581" y="1168632"/>
            <a:ext cx="4941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BubblyNet uses </a:t>
            </a:r>
            <a:r>
              <a:rPr b="1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Perceived Lightness</a:t>
            </a: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a scale (International Commission of Illumination and ISO recommendations).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an example, 3% on a BubblyNet App dimmer corresponds to 0.09% power to the luminaire.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 some parameters for personalized dimming: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 Factor;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Low/High-end trim; 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Linear/Logaritmic curves;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Programmable dimming curves;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PWM frequency;</a:t>
            </a:r>
            <a:endParaRPr sz="900"/>
          </a:p>
          <a:p>
            <a:pPr indent="-8890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8890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8890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example_2.png" id="54" name="Google Shape;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070" y="1223108"/>
            <a:ext cx="2212334" cy="35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286443" y="623219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Warm Dim</a:t>
            </a:r>
            <a:endParaRPr/>
          </a:p>
        </p:txBody>
      </p:sp>
      <p:pic>
        <p:nvPicPr>
          <p:cNvPr descr="LandscapeBubblyNetLogo1.ai"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/>
        </p:nvSpPr>
        <p:spPr>
          <a:xfrm>
            <a:off x="1015669" y="1917893"/>
            <a:ext cx="48615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Programmable Warm Dimming curves can be selected to achieve the intended effect with accuracy.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Live-Slider function allows for instant changes while using the App.</a:t>
            </a:r>
            <a:endParaRPr sz="900"/>
          </a:p>
        </p:txBody>
      </p:sp>
      <p:pic>
        <p:nvPicPr>
          <p:cNvPr descr="Untitled-5.png" id="62" name="Google Shape;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5428" y="1362128"/>
            <a:ext cx="1742909" cy="3515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S-PROGRESS-REPORT-2022_LOGO.png" id="63" name="Google Shape;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8475" y="4271646"/>
            <a:ext cx="575615" cy="48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Tunable White</a:t>
            </a:r>
            <a:endParaRPr/>
          </a:p>
        </p:txBody>
      </p:sp>
      <p:pic>
        <p:nvPicPr>
          <p:cNvPr descr="LandscapeBubblyNetLogo1.ai"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532567" y="1917214"/>
            <a:ext cx="37518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are multiple settings allowing to synchronize multiple luminaires to the same CCT.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CCT levels can be selected with precision and recalled across all functions and the whole project</a:t>
            </a:r>
            <a:endParaRPr sz="900"/>
          </a:p>
        </p:txBody>
      </p:sp>
      <p:pic>
        <p:nvPicPr>
          <p:cNvPr descr="Phone 3.jpg" id="71" name="Google Shape;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0002" y="964438"/>
            <a:ext cx="1699602" cy="3431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 2.jpg" id="72" name="Google Shape;7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7263" y="1645730"/>
            <a:ext cx="1699602" cy="343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2775393" y="642169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RGBW</a:t>
            </a:r>
            <a:endParaRPr/>
          </a:p>
        </p:txBody>
      </p:sp>
      <p:pic>
        <p:nvPicPr>
          <p:cNvPr descr="LandscapeBubblyNetLogo1.ai"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85217" y="1653082"/>
            <a:ext cx="54537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Colors can be selected with sliders, color pallet, by Hex code or CCT level.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Accuracy of color is obtained by selecting the RGBW chip used in the luminaire.</a:t>
            </a:r>
            <a:endParaRPr sz="900"/>
          </a:p>
        </p:txBody>
      </p:sp>
      <p:pic>
        <p:nvPicPr>
          <p:cNvPr descr="Untitled-4.png" id="80" name="Google Shape;8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9259" y="1132169"/>
            <a:ext cx="1730609" cy="3490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S-PROGRESS-REPORT-2022_LOGO.png" id="81" name="Google Shape;8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3428" y="4365506"/>
            <a:ext cx="489582" cy="41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Circadian</a:t>
            </a:r>
            <a:endParaRPr/>
          </a:p>
        </p:txBody>
      </p:sp>
      <p:pic>
        <p:nvPicPr>
          <p:cNvPr descr="LandscapeBubblyNetLogo1.ai"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551969" y="1829903"/>
            <a:ext cx="5052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Circadian Rhythm can be programmed through the app and synchronized with sunrise/zenith/sunset times for a unique experience every day of the year.</a:t>
            </a:r>
            <a:endParaRPr sz="900"/>
          </a:p>
        </p:txBody>
      </p:sp>
      <p:pic>
        <p:nvPicPr>
          <p:cNvPr descr="Rhythm.png" id="89" name="Google Shape;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5384" y="983734"/>
            <a:ext cx="2015430" cy="373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Animations</a:t>
            </a:r>
            <a:endParaRPr/>
          </a:p>
        </p:txBody>
      </p:sp>
      <p:pic>
        <p:nvPicPr>
          <p:cNvPr descr="LandscapeBubblyNetLogo1.ai"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32567" y="1662557"/>
            <a:ext cx="55617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Animations can be created selecting colors, intensities or scenes and programming the transitions though multiple luminaires.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Animations with DMX controllers include functions such as pan/tilt, zoom and strobe as well as water and smoke features and more.</a:t>
            </a:r>
            <a:endParaRPr sz="900"/>
          </a:p>
        </p:txBody>
      </p:sp>
      <p:pic>
        <p:nvPicPr>
          <p:cNvPr descr="Phone 4.jpg" id="97" name="Google Shape;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260" y="1245058"/>
            <a:ext cx="1635403" cy="330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Shades Control</a:t>
            </a:r>
            <a:endParaRPr/>
          </a:p>
        </p:txBody>
      </p:sp>
      <p:pic>
        <p:nvPicPr>
          <p:cNvPr descr="LandscapeBubblyNetLogo1.ai"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64" y="286724"/>
            <a:ext cx="1224324" cy="2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54957" y="1466106"/>
            <a:ext cx="807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Shades and curtains of many brands can be controlled by switches, triggered by sensors and be part of scenes recalled by schedules.</a:t>
            </a:r>
            <a:endParaRPr sz="900"/>
          </a:p>
        </p:txBody>
      </p:sp>
      <p:pic>
        <p:nvPicPr>
          <p:cNvPr descr="shades_BN.png"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37" y="2243766"/>
            <a:ext cx="4018361" cy="2263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485_controller.png" id="106" name="Google Shape;10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921" y="2921340"/>
            <a:ext cx="1854568" cy="138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