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Helvetica Neue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7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381091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0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098169" y="258743"/>
            <a:ext cx="29478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371601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8033" y="4783455"/>
            <a:ext cx="14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0">
  <p:cSld name="Title and Content 0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200371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652544" y="957985"/>
            <a:ext cx="40929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8033" y="4783455"/>
            <a:ext cx="14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098169" y="258743"/>
            <a:ext cx="29478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371601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538033" y="4783455"/>
            <a:ext cx="14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200371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52544" y="957985"/>
            <a:ext cx="40929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538033" y="4783455"/>
            <a:ext cx="14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200371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1" y="1183004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538033" y="4783455"/>
            <a:ext cx="14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2200371" y="267449"/>
            <a:ext cx="47433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9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538033" y="4783455"/>
            <a:ext cx="14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538033" y="4783455"/>
            <a:ext cx="14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rgbClr val="2786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8033" y="4783455"/>
            <a:ext cx="148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png"/><Relationship Id="rId4" Type="http://schemas.openxmlformats.org/officeDocument/2006/relationships/image" Target="../media/image39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45.png"/><Relationship Id="rId5" Type="http://schemas.openxmlformats.org/officeDocument/2006/relationships/image" Target="../media/image27.png"/><Relationship Id="rId6" Type="http://schemas.openxmlformats.org/officeDocument/2006/relationships/image" Target="../media/image38.png"/><Relationship Id="rId7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Relationship Id="rId4" Type="http://schemas.openxmlformats.org/officeDocument/2006/relationships/image" Target="../media/image36.jpg"/><Relationship Id="rId5" Type="http://schemas.openxmlformats.org/officeDocument/2006/relationships/image" Target="../media/image28.png"/><Relationship Id="rId6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40.jpg"/><Relationship Id="rId5" Type="http://schemas.openxmlformats.org/officeDocument/2006/relationships/image" Target="../media/image42.png"/><Relationship Id="rId6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Relationship Id="rId4" Type="http://schemas.openxmlformats.org/officeDocument/2006/relationships/image" Target="../media/image55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jp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jp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jp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jp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7.jp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4.jp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.png"/><Relationship Id="rId11" Type="http://schemas.openxmlformats.org/officeDocument/2006/relationships/image" Target="../media/image10.png"/><Relationship Id="rId22" Type="http://schemas.openxmlformats.org/officeDocument/2006/relationships/image" Target="../media/image19.jpg"/><Relationship Id="rId10" Type="http://schemas.openxmlformats.org/officeDocument/2006/relationships/image" Target="../media/image5.jpg"/><Relationship Id="rId21" Type="http://schemas.openxmlformats.org/officeDocument/2006/relationships/image" Target="../media/image7.png"/><Relationship Id="rId13" Type="http://schemas.openxmlformats.org/officeDocument/2006/relationships/image" Target="../media/image1.png"/><Relationship Id="rId12" Type="http://schemas.openxmlformats.org/officeDocument/2006/relationships/image" Target="../media/image21.jpg"/><Relationship Id="rId2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57.png"/><Relationship Id="rId9" Type="http://schemas.openxmlformats.org/officeDocument/2006/relationships/image" Target="../media/image9.png"/><Relationship Id="rId15" Type="http://schemas.openxmlformats.org/officeDocument/2006/relationships/image" Target="../media/image49.png"/><Relationship Id="rId14" Type="http://schemas.openxmlformats.org/officeDocument/2006/relationships/image" Target="../media/image8.png"/><Relationship Id="rId17" Type="http://schemas.openxmlformats.org/officeDocument/2006/relationships/image" Target="../media/image15.jpg"/><Relationship Id="rId16" Type="http://schemas.openxmlformats.org/officeDocument/2006/relationships/image" Target="../media/image20.png"/><Relationship Id="rId5" Type="http://schemas.openxmlformats.org/officeDocument/2006/relationships/image" Target="../media/image11.png"/><Relationship Id="rId19" Type="http://schemas.openxmlformats.org/officeDocument/2006/relationships/image" Target="../media/image26.png"/><Relationship Id="rId6" Type="http://schemas.openxmlformats.org/officeDocument/2006/relationships/image" Target="../media/image3.jpg"/><Relationship Id="rId18" Type="http://schemas.openxmlformats.org/officeDocument/2006/relationships/image" Target="../media/image2.png"/><Relationship Id="rId7" Type="http://schemas.openxmlformats.org/officeDocument/2006/relationships/image" Target="../media/image16.jp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Relationship Id="rId4" Type="http://schemas.openxmlformats.org/officeDocument/2006/relationships/image" Target="../media/image31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32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29.png"/><Relationship Id="rId5" Type="http://schemas.openxmlformats.org/officeDocument/2006/relationships/image" Target="../media/image35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 title="WebsiteLogoGrey.png"/>
          <p:cNvPicPr preferRelativeResize="0"/>
          <p:nvPr/>
        </p:nvPicPr>
        <p:blipFill rotWithShape="1">
          <a:blip r:embed="rId3">
            <a:alphaModFix/>
          </a:blip>
          <a:srcRect b="-23946" l="-130" r="-392" t="-23415"/>
          <a:stretch/>
        </p:blipFill>
        <p:spPr>
          <a:xfrm>
            <a:off x="1828964" y="1965026"/>
            <a:ext cx="5486080" cy="121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3164394" y="631245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Drivers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1576774" y="1612824"/>
            <a:ext cx="246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On-board drivers can also be used:</a:t>
            </a:r>
            <a:endParaRPr sz="700"/>
          </a:p>
        </p:txBody>
      </p:sp>
      <p:sp>
        <p:nvSpPr>
          <p:cNvPr id="136" name="Google Shape;136;p18"/>
          <p:cNvSpPr txBox="1"/>
          <p:nvPr/>
        </p:nvSpPr>
        <p:spPr>
          <a:xfrm>
            <a:off x="1624561" y="2480253"/>
            <a:ext cx="26337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Constant current 1 channel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Constant current 2 channels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Constant current 4 channels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Constant voltage 1 channel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Constant voltage 2 channels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Constant voltage 4 channels</a:t>
            </a:r>
            <a:endParaRPr sz="700"/>
          </a:p>
        </p:txBody>
      </p:sp>
      <p:pic>
        <p:nvPicPr>
          <p:cNvPr descr="d-b70.png"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6295" y="1363338"/>
            <a:ext cx="2169698" cy="1616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v_96w_dcdc_4ch_rgbw_driver_d-g4k_.png" id="138" name="Google Shape;1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6023" y="2314690"/>
            <a:ext cx="3159894" cy="23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 title="WebsiteLogoGrey.png"/>
          <p:cNvPicPr preferRelativeResize="0"/>
          <p:nvPr/>
        </p:nvPicPr>
        <p:blipFill rotWithShape="1">
          <a:blip r:embed="rId5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3288081" y="653073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Sensors</a:t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1620427" y="1358167"/>
            <a:ext cx="168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wide variety of sensors are available:</a:t>
            </a:r>
            <a:endParaRPr sz="700"/>
          </a:p>
        </p:txBody>
      </p:sp>
      <p:sp>
        <p:nvSpPr>
          <p:cNvPr id="146" name="Google Shape;146;p19"/>
          <p:cNvSpPr txBox="1"/>
          <p:nvPr/>
        </p:nvSpPr>
        <p:spPr>
          <a:xfrm>
            <a:off x="1551804" y="2247423"/>
            <a:ext cx="2633700" cy="23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voltage/line voltage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Battery powered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PIR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Dual Tech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On-board luminaires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Ceiling recessed/surface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Wall mounted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 mounted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bay/low bay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Daylight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CO2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sensor</a:t>
            </a:r>
            <a:endParaRPr sz="700"/>
          </a:p>
        </p:txBody>
      </p:sp>
      <p:pic>
        <p:nvPicPr>
          <p:cNvPr descr="motionsensor_transp_0004_1_.png"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4057" y="1617173"/>
            <a:ext cx="1502114" cy="111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mless_occupancy_sensor_0001_1_.png" id="148" name="Google Shape;1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4377" y="3212724"/>
            <a:ext cx="1966792" cy="1465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ualtechwallsensor_1.png" id="149" name="Google Shape;14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4376" y="2670301"/>
            <a:ext cx="2469936" cy="1840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linearopalsensorfixture05_2_.png" id="150" name="Google Shape;15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6137" y="1447399"/>
            <a:ext cx="2097250" cy="156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 title="WebsiteLogoGrey.png"/>
          <p:cNvPicPr preferRelativeResize="0"/>
          <p:nvPr/>
        </p:nvPicPr>
        <p:blipFill rotWithShape="1">
          <a:blip r:embed="rId7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3258978" y="711281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Switches</a:t>
            </a:r>
            <a:endParaRPr/>
          </a:p>
        </p:txBody>
      </p:sp>
      <p:pic>
        <p:nvPicPr>
          <p:cNvPr descr="qseriesswitchglasswall070720_0.png" id="157" name="Google Shape;1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5599" y="1172286"/>
            <a:ext cx="2320484" cy="1728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spitality-keycard.jpg" id="158" name="Google Shape;15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6538" y="2976310"/>
            <a:ext cx="2633634" cy="1962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mfaceswitchofficeglassdoor01-png_comp_1004.png" id="159" name="Google Shape;15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0462" y="2419062"/>
            <a:ext cx="2447474" cy="1823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1935652" y="1494314"/>
            <a:ext cx="263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Switches can be wired as well as battery powered</a:t>
            </a:r>
            <a:endParaRPr sz="700"/>
          </a:p>
        </p:txBody>
      </p:sp>
      <p:pic>
        <p:nvPicPr>
          <p:cNvPr id="161" name="Google Shape;161;p20" title="WebsiteLogoGrey.png"/>
          <p:cNvPicPr preferRelativeResize="0"/>
          <p:nvPr/>
        </p:nvPicPr>
        <p:blipFill rotWithShape="1">
          <a:blip r:embed="rId6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uchscreen_transparency_noshadow.png"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95" y="1420272"/>
            <a:ext cx="2804695" cy="1968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uchscreen_4in_black_0623_1_.jpg" id="167" name="Google Shape;1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917" y="1106008"/>
            <a:ext cx="3295478" cy="231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>
            <p:ph type="title"/>
          </p:nvPr>
        </p:nvSpPr>
        <p:spPr>
          <a:xfrm>
            <a:off x="2960674" y="660349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Touchscreens</a:t>
            </a:r>
            <a:endParaRPr/>
          </a:p>
        </p:txBody>
      </p:sp>
      <p:pic>
        <p:nvPicPr>
          <p:cNvPr descr="touchscreen_7in_white_transparent_1_.png" id="169" name="Google Shape;16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5102" y="2423195"/>
            <a:ext cx="3684118" cy="2585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3441939" y="1714688"/>
            <a:ext cx="226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Touchscreens can be local-only as well as cloud-connected</a:t>
            </a:r>
            <a:endParaRPr sz="700"/>
          </a:p>
        </p:txBody>
      </p:sp>
      <p:pic>
        <p:nvPicPr>
          <p:cNvPr id="171" name="Google Shape;171;p21" title="WebsiteLogoGrey.png"/>
          <p:cNvPicPr preferRelativeResize="0"/>
          <p:nvPr/>
        </p:nvPicPr>
        <p:blipFill rotWithShape="1">
          <a:blip r:embed="rId6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3462699" y="620177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App</a:t>
            </a:r>
            <a:endParaRPr/>
          </a:p>
        </p:txBody>
      </p:sp>
      <p:sp>
        <p:nvSpPr>
          <p:cNvPr id="177" name="Google Shape;177;p22"/>
          <p:cNvSpPr txBox="1"/>
          <p:nvPr/>
        </p:nvSpPr>
        <p:spPr>
          <a:xfrm>
            <a:off x="1579401" y="1194661"/>
            <a:ext cx="612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App is very simple to use and available for Android and iPhone.</a:t>
            </a:r>
            <a:endParaRPr sz="700"/>
          </a:p>
        </p:txBody>
      </p:sp>
      <p:sp>
        <p:nvSpPr>
          <p:cNvPr id="178" name="Google Shape;178;p22"/>
          <p:cNvSpPr txBox="1"/>
          <p:nvPr/>
        </p:nvSpPr>
        <p:spPr>
          <a:xfrm>
            <a:off x="1466072" y="3412568"/>
            <a:ext cx="1572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can be used by the contractor to commission the job</a:t>
            </a:r>
            <a:endParaRPr sz="700"/>
          </a:p>
        </p:txBody>
      </p:sp>
      <p:pic>
        <p:nvPicPr>
          <p:cNvPr descr="IMG_3490.PNG" id="179" name="Google Shape;1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0846" y="1669758"/>
            <a:ext cx="1165415" cy="2525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489.PNG" id="180" name="Google Shape;18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3384" y="1731449"/>
            <a:ext cx="1165415" cy="252596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4745636" y="3412568"/>
            <a:ext cx="1224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well as by the end-user to control the network</a:t>
            </a:r>
            <a:endParaRPr sz="700"/>
          </a:p>
        </p:txBody>
      </p:sp>
      <p:pic>
        <p:nvPicPr>
          <p:cNvPr id="182" name="Google Shape;182;p22" title="WebsiteLogoGrey.png"/>
          <p:cNvPicPr preferRelativeResize="0"/>
          <p:nvPr/>
        </p:nvPicPr>
        <p:blipFill rotWithShape="1">
          <a:blip r:embed="rId5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uchscreen_4in_black_0623_1_.jpg" id="187" name="Google Shape;1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6020" y="876293"/>
            <a:ext cx="6635373" cy="465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>
            <p:ph type="title"/>
          </p:nvPr>
        </p:nvSpPr>
        <p:spPr>
          <a:xfrm>
            <a:off x="2989777" y="638522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Integration</a:t>
            </a:r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1579401" y="1194661"/>
            <a:ext cx="612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Integration with HVAC, BMS and other systems is possible through:</a:t>
            </a:r>
            <a:endParaRPr sz="700"/>
          </a:p>
        </p:txBody>
      </p:sp>
      <p:sp>
        <p:nvSpPr>
          <p:cNvPr id="190" name="Google Shape;190;p23"/>
          <p:cNvSpPr txBox="1"/>
          <p:nvPr/>
        </p:nvSpPr>
        <p:spPr>
          <a:xfrm>
            <a:off x="1597035" y="1943021"/>
            <a:ext cx="4081200" cy="1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Dry contact;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RS485;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DMX;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BACnet over IP;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APIs;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Cloud APIs.</a:t>
            </a:r>
            <a:endParaRPr sz="700"/>
          </a:p>
        </p:txBody>
      </p:sp>
      <p:pic>
        <p:nvPicPr>
          <p:cNvPr id="191" name="Google Shape;191;p23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2793334" y="609417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Cloud services</a:t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1579401" y="1194661"/>
            <a:ext cx="612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full set of cloud services are available by adding a Gateway or a G-series Touchscreen to the project:</a:t>
            </a:r>
            <a:endParaRPr sz="700"/>
          </a:p>
        </p:txBody>
      </p:sp>
      <p:sp>
        <p:nvSpPr>
          <p:cNvPr id="198" name="Google Shape;198;p24"/>
          <p:cNvSpPr txBox="1"/>
          <p:nvPr/>
        </p:nvSpPr>
        <p:spPr>
          <a:xfrm>
            <a:off x="1546104" y="1840967"/>
            <a:ext cx="3089700" cy="1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Remote control;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Management;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 map visualization &amp; control;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Touchscreen configuration;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Notifications &amp; network health control;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Char char="•"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Multi-site aggregation.</a:t>
            </a:r>
            <a:endParaRPr sz="700"/>
          </a:p>
        </p:txBody>
      </p:sp>
      <p:pic>
        <p:nvPicPr>
          <p:cNvPr descr="object 6"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379" y="1416491"/>
            <a:ext cx="4040836" cy="325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2353736" y="816579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736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600"/>
              <a:buFont typeface="Helvetica Neue"/>
              <a:buNone/>
            </a:pPr>
            <a:r>
              <a:rPr lang="en-US" sz="1600"/>
              <a:t>Easy to scale for large projects</a:t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1579401" y="1383703"/>
            <a:ext cx="6124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Helvetica Neue"/>
              <a:buNone/>
            </a:pPr>
            <a:r>
              <a:rPr b="1" i="0" lang="en-US" sz="11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Supernus Pharmaceuticals</a:t>
            </a:r>
            <a:r>
              <a:rPr b="0" i="0" lang="en-US" sz="11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Rockville, MD.       120,000 sq.ft, 1,500 BubblyNet devices</a:t>
            </a:r>
            <a:endParaRPr sz="700"/>
          </a:p>
        </p:txBody>
      </p:sp>
      <p:pic>
        <p:nvPicPr>
          <p:cNvPr descr="Image2.jpg" id="207" name="Google Shape;20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6179" y="1779509"/>
            <a:ext cx="5591055" cy="276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1797965" y="812222"/>
            <a:ext cx="46860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6731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400"/>
              <a:buFont typeface="Helvetica Neue"/>
              <a:buNone/>
            </a:pPr>
            <a:r>
              <a:rPr lang="en-US" sz="1400"/>
              <a:t>Professional settings for high-end lighting design </a:t>
            </a:r>
            <a:endParaRPr/>
          </a:p>
        </p:txBody>
      </p:sp>
      <p:sp>
        <p:nvSpPr>
          <p:cNvPr id="214" name="Google Shape;214;p26"/>
          <p:cNvSpPr txBox="1"/>
          <p:nvPr/>
        </p:nvSpPr>
        <p:spPr>
          <a:xfrm>
            <a:off x="1586676" y="1182672"/>
            <a:ext cx="6124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Helvetica Neue"/>
              <a:buNone/>
            </a:pPr>
            <a:r>
              <a:rPr b="1" i="0" lang="en-US" sz="11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Ammoora</a:t>
            </a:r>
            <a:r>
              <a:rPr b="0" i="0" lang="en-US" sz="11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Baltimore, MD       Variety of loads and dimming protocols</a:t>
            </a:r>
            <a:endParaRPr sz="700"/>
          </a:p>
        </p:txBody>
      </p:sp>
      <p:pic>
        <p:nvPicPr>
          <p:cNvPr descr="Ammoora_Bayti Lounge.jpg" id="215" name="Google Shape;2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3210" y="1591985"/>
            <a:ext cx="4477586" cy="323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2408556" y="816579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5588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Font typeface="Helvetica Neue"/>
              <a:buNone/>
            </a:pPr>
            <a:r>
              <a:rPr lang="en-US" sz="1200"/>
              <a:t>Cloud connectivity for Multi-site projects</a:t>
            </a:r>
            <a:endParaRPr/>
          </a:p>
        </p:txBody>
      </p:sp>
      <p:sp>
        <p:nvSpPr>
          <p:cNvPr id="222" name="Google Shape;222;p27"/>
          <p:cNvSpPr txBox="1"/>
          <p:nvPr/>
        </p:nvSpPr>
        <p:spPr>
          <a:xfrm>
            <a:off x="2257325" y="1316700"/>
            <a:ext cx="4785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Ritz-Carlton O’ahu - </a:t>
            </a:r>
            <a:r>
              <a:rPr lang="en-US" sz="11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Turtle Bay        </a:t>
            </a:r>
            <a:r>
              <a:rPr b="0" i="0" lang="en-US" sz="11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 buildings, 1,200 BubblyNet devices</a:t>
            </a:r>
            <a:endParaRPr sz="700"/>
          </a:p>
        </p:txBody>
      </p:sp>
      <p:pic>
        <p:nvPicPr>
          <p:cNvPr descr="Picture2.jpg" id="223" name="Google Shape;2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7332" y="1645479"/>
            <a:ext cx="4629343" cy="30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/>
        </p:nvSpPr>
        <p:spPr>
          <a:xfrm>
            <a:off x="1787591" y="941628"/>
            <a:ext cx="5782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BubblyNet is a </a:t>
            </a:r>
            <a:r>
              <a:rPr b="1" i="0" lang="en-US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smart building open platform </a:t>
            </a:r>
            <a:r>
              <a:rPr b="0" i="0" lang="en-US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delivers wellbeing and sustainability by controlling all functions of the building such as lighting, shades, air quality and sound masking.</a:t>
            </a:r>
            <a:endParaRPr sz="700"/>
          </a:p>
        </p:txBody>
      </p:sp>
      <p:pic>
        <p:nvPicPr>
          <p:cNvPr descr="Homepage (1).jpg" id="44" name="Google Shape;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5126" y="2020705"/>
            <a:ext cx="5443080" cy="306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2110413" y="780655"/>
            <a:ext cx="41127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571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200"/>
              <a:buFont typeface="Helvetica Neue"/>
              <a:buNone/>
            </a:pPr>
            <a:r>
              <a:rPr lang="en-US" sz="1200"/>
              <a:t>Air-gap encrypted networks for federal buildings</a:t>
            </a:r>
            <a:endParaRPr/>
          </a:p>
        </p:txBody>
      </p:sp>
      <p:sp>
        <p:nvSpPr>
          <p:cNvPr id="230" name="Google Shape;230;p28"/>
          <p:cNvSpPr txBox="1"/>
          <p:nvPr/>
        </p:nvSpPr>
        <p:spPr>
          <a:xfrm>
            <a:off x="1666709" y="1122813"/>
            <a:ext cx="6124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Helvetica Neue"/>
              <a:buNone/>
            </a:pPr>
            <a:r>
              <a:rPr b="1" i="0" lang="en-US" sz="11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SeaTac Airport</a:t>
            </a:r>
            <a:r>
              <a:rPr b="0" i="0" lang="en-US" sz="11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Seattle, WA       High security requirements</a:t>
            </a:r>
            <a:endParaRPr sz="700"/>
          </a:p>
        </p:txBody>
      </p:sp>
      <p:pic>
        <p:nvPicPr>
          <p:cNvPr descr="seatac-airport-k088-yoshiki-nakamura.jpeg" id="231" name="Google Shape;2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8577" y="1519037"/>
            <a:ext cx="4826259" cy="321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2128350" y="790394"/>
            <a:ext cx="4113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609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1300"/>
              <a:buFont typeface="Helvetica Neue"/>
              <a:buNone/>
            </a:pPr>
            <a:r>
              <a:rPr lang="en-US" sz="1300"/>
              <a:t>Award winning innovation for complex lighting </a:t>
            </a:r>
            <a:endParaRPr/>
          </a:p>
        </p:txBody>
      </p:sp>
      <p:sp>
        <p:nvSpPr>
          <p:cNvPr id="238" name="Google Shape;238;p29"/>
          <p:cNvSpPr txBox="1"/>
          <p:nvPr/>
        </p:nvSpPr>
        <p:spPr>
          <a:xfrm>
            <a:off x="1586676" y="1142291"/>
            <a:ext cx="6124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Helvetica Neue"/>
              <a:buNone/>
            </a:pPr>
            <a:r>
              <a:rPr b="1" i="0" lang="en-US" sz="11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Irving Convention Center</a:t>
            </a:r>
            <a:r>
              <a:rPr b="0" i="0" lang="en-US" sz="11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Irving, TX       DMX multivendor integration</a:t>
            </a:r>
            <a:endParaRPr sz="700"/>
          </a:p>
        </p:txBody>
      </p:sp>
      <p:pic>
        <p:nvPicPr>
          <p:cNvPr descr="irving.jpeg" id="239" name="Google Shape;23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737" y="1523849"/>
            <a:ext cx="4890531" cy="325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9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title"/>
          </p:nvPr>
        </p:nvSpPr>
        <p:spPr>
          <a:xfrm>
            <a:off x="3051599" y="739463"/>
            <a:ext cx="36705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Deliveries</a:t>
            </a: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1579401" y="1194661"/>
            <a:ext cx="6124500" cy="4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On-line Quick-Ship inventory for 5 business days delivery.</a:t>
            </a:r>
            <a:endParaRPr sz="7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 delivery is 4 weeks.</a:t>
            </a:r>
            <a:endParaRPr sz="7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shot 2023-10-24 at 3.45.49 PM.png" id="247" name="Google Shape;2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9513" y="1716955"/>
            <a:ext cx="2253964" cy="2572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3-10-24 at 3.46.51 PM.png" id="248" name="Google Shape;2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9184" y="1654030"/>
            <a:ext cx="2498379" cy="144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0" title="WebsiteLogoGrey.png"/>
          <p:cNvPicPr preferRelativeResize="0"/>
          <p:nvPr/>
        </p:nvPicPr>
        <p:blipFill rotWithShape="1">
          <a:blip r:embed="rId5">
            <a:alphaModFix/>
          </a:blip>
          <a:srcRect b="-26438" l="-2406" r="0" t="0"/>
          <a:stretch/>
        </p:blipFill>
        <p:spPr>
          <a:xfrm>
            <a:off x="1776950" y="6618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type="title"/>
          </p:nvPr>
        </p:nvSpPr>
        <p:spPr>
          <a:xfrm>
            <a:off x="2615824" y="776668"/>
            <a:ext cx="27657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Warranty                      </a:t>
            </a:r>
            <a:endParaRPr/>
          </a:p>
        </p:txBody>
      </p:sp>
      <p:sp>
        <p:nvSpPr>
          <p:cNvPr id="255" name="Google Shape;255;p31"/>
          <p:cNvSpPr txBox="1"/>
          <p:nvPr/>
        </p:nvSpPr>
        <p:spPr>
          <a:xfrm>
            <a:off x="1608503" y="1784514"/>
            <a:ext cx="3678900" cy="23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Hardware failure rate is: 0.3%</a:t>
            </a:r>
            <a:endParaRPr sz="7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 warranty is 2 years with optional 5 years.</a:t>
            </a:r>
            <a:endParaRPr sz="7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G_45BD1DF69BBE-1.jpeg" id="256" name="Google Shape;25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792" y="1624335"/>
            <a:ext cx="1152496" cy="249796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 txBox="1"/>
          <p:nvPr/>
        </p:nvSpPr>
        <p:spPr>
          <a:xfrm>
            <a:off x="3255039" y="2787681"/>
            <a:ext cx="2532000" cy="30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can be updated over-the-air.</a:t>
            </a:r>
            <a:endParaRPr sz="700"/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1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type="title"/>
          </p:nvPr>
        </p:nvSpPr>
        <p:spPr>
          <a:xfrm>
            <a:off x="2695856" y="2244248"/>
            <a:ext cx="27657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Thank you                    </a:t>
            </a:r>
            <a:endParaRPr/>
          </a:p>
        </p:txBody>
      </p:sp>
      <p:pic>
        <p:nvPicPr>
          <p:cNvPr id="264" name="Google Shape;264;p32" title="WebsiteLogoGrey.png"/>
          <p:cNvPicPr preferRelativeResize="0"/>
          <p:nvPr/>
        </p:nvPicPr>
        <p:blipFill rotWithShape="1">
          <a:blip r:embed="rId3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erlux-logo-with-delta-tag_black.jpg" id="50" name="Google Shape;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489" y="2681655"/>
            <a:ext cx="879644" cy="87964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/>
          <p:nvPr/>
        </p:nvSpPr>
        <p:spPr>
          <a:xfrm>
            <a:off x="1583700" y="2143235"/>
            <a:ext cx="605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based on open protocol </a:t>
            </a:r>
            <a:r>
              <a:rPr b="1" i="0" lang="en-US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Bluetooth Mesh/NLC</a:t>
            </a:r>
            <a:r>
              <a:rPr b="0" i="0" lang="en-US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the world’s #1 low-power wireless standard.</a:t>
            </a:r>
            <a:endParaRPr sz="700"/>
          </a:p>
        </p:txBody>
      </p:sp>
      <p:pic>
        <p:nvPicPr>
          <p:cNvPr descr="2560px-ABB_logo.svg.png" id="52" name="Google Shape;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5863" y="3035028"/>
            <a:ext cx="713805" cy="283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las-Logo.png" id="53" name="Google Shape;5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0772" y="3035028"/>
            <a:ext cx="713805" cy="365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.jpeg" id="54" name="Google Shape;5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76711" y="2994218"/>
            <a:ext cx="879644" cy="365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lers-logo-website-resize.jpg" id="55" name="Google Shape;5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12367" y="2887892"/>
            <a:ext cx="879644" cy="659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known.png" id="56" name="Google Shape;56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8210" y="3657962"/>
            <a:ext cx="858148" cy="28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pped-Eulum-Logo.png" id="57" name="Google Shape;57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92227" y="3551268"/>
            <a:ext cx="531270" cy="516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hamHarness-the-Horsepower.jpg" id="58" name="Google Shape;58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59368" y="3782344"/>
            <a:ext cx="1220856" cy="283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si-email-header.png" id="59" name="Google Shape;59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42735" y="3648554"/>
            <a:ext cx="531270" cy="531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ON-Light-Redefined-Red_Small-scaled.jpg" id="60" name="Google Shape;60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80954" y="3000174"/>
            <a:ext cx="977683" cy="425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more-led-logo-sq.png" id="61" name="Google Shape;61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163026" y="3636492"/>
            <a:ext cx="796905" cy="531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-logo-200X40.png.png" id="62" name="Google Shape;62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19534" y="4404471"/>
            <a:ext cx="1171036" cy="134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aniboniLogo.png" id="63" name="Google Shape;63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782157" y="4417866"/>
            <a:ext cx="1246519" cy="150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umtobel-logo.png" id="64" name="Google Shape;64;p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51333" y="4356572"/>
            <a:ext cx="1271316" cy="204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gg23.jpg" id="65" name="Google Shape;65;p1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620306" y="1359949"/>
            <a:ext cx="944262" cy="531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l_logo_(2006-2020).svg.png" id="66" name="Google Shape;66;p1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15029" y="1390029"/>
            <a:ext cx="713804" cy="471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icon_Labs_2015.svg.png" id="67" name="Google Shape;67;p1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179296" y="1404255"/>
            <a:ext cx="858147" cy="442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ricsson-f.png" id="68" name="Google Shape;68;p1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78329" y="1167691"/>
            <a:ext cx="1389737" cy="781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40px-SILVAIR_logotype.png" id="69" name="Google Shape;69;p1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701825" y="4310459"/>
            <a:ext cx="829048" cy="297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L-LOGO_4c_pos.jpg" id="70" name="Google Shape;70;p1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562221" y="4351688"/>
            <a:ext cx="1053806" cy="18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 title="WebsiteLogoGrey.png"/>
          <p:cNvPicPr preferRelativeResize="0"/>
          <p:nvPr/>
        </p:nvPicPr>
        <p:blipFill rotWithShape="1">
          <a:blip r:embed="rId23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/>
        </p:nvSpPr>
        <p:spPr>
          <a:xfrm>
            <a:off x="1638936" y="919092"/>
            <a:ext cx="5866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embedding a tiny, but powerful, Bluetooth microchip</a:t>
            </a:r>
            <a:endParaRPr sz="700"/>
          </a:p>
          <a:p>
            <a:pPr indent="12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every device (driver, controller, sensor, and switch), devices become intelligent and self-sufficient.</a:t>
            </a:r>
            <a:endParaRPr sz="700"/>
          </a:p>
        </p:txBody>
      </p:sp>
      <p:pic>
        <p:nvPicPr>
          <p:cNvPr descr="object 5" id="77" name="Google Shape;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5764" y="2178431"/>
            <a:ext cx="2852477" cy="136972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/>
        </p:nvSpPr>
        <p:spPr>
          <a:xfrm>
            <a:off x="1700790" y="3812311"/>
            <a:ext cx="574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device has all the software instructions (as groups, clock, schedules, scenes, transitions) it needs to operate autonomously or in coordin</a:t>
            </a:r>
            <a:r>
              <a:rPr b="0" i="0" lang="en-US" sz="16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ation with other devices</a:t>
            </a: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700"/>
          </a:p>
        </p:txBody>
      </p:sp>
      <p:pic>
        <p:nvPicPr>
          <p:cNvPr id="79" name="Google Shape;79;p12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5138016" y="2572643"/>
            <a:ext cx="2323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some unique benefits</a:t>
            </a:r>
            <a:endParaRPr sz="700"/>
          </a:p>
        </p:txBody>
      </p:sp>
      <p:sp>
        <p:nvSpPr>
          <p:cNvPr id="85" name="Google Shape;85;p13"/>
          <p:cNvSpPr txBox="1"/>
          <p:nvPr/>
        </p:nvSpPr>
        <p:spPr>
          <a:xfrm>
            <a:off x="7454364" y="2526435"/>
            <a:ext cx="69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700"/>
          </a:p>
        </p:txBody>
      </p:sp>
      <p:pic>
        <p:nvPicPr>
          <p:cNvPr descr="object 5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8152" y="1117979"/>
            <a:ext cx="3232414" cy="318388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598601" y="1730708"/>
            <a:ext cx="2323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Devices, re-broadcasting messages, create a Mesh network which eliminates the need for control infrastructure even for very large projects.</a:t>
            </a:r>
            <a:endParaRPr sz="700"/>
          </a:p>
        </p:txBody>
      </p:sp>
      <p:pic>
        <p:nvPicPr>
          <p:cNvPr id="88" name="Google Shape;88;p13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590349" y="731679"/>
            <a:ext cx="22107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3175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Simplification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678634" y="1911190"/>
            <a:ext cx="199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Bluetooth Mesh network doesn’t require control cables resulting in substantial labor savings.</a:t>
            </a:r>
            <a:endParaRPr sz="700"/>
          </a:p>
        </p:txBody>
      </p:sp>
      <p:grpSp>
        <p:nvGrpSpPr>
          <p:cNvPr id="95" name="Google Shape;95;p14"/>
          <p:cNvGrpSpPr/>
          <p:nvPr/>
        </p:nvGrpSpPr>
        <p:grpSpPr>
          <a:xfrm>
            <a:off x="4064382" y="1339098"/>
            <a:ext cx="3266879" cy="3288085"/>
            <a:chOff x="0" y="0"/>
            <a:chExt cx="6195485" cy="6235700"/>
          </a:xfrm>
        </p:grpSpPr>
        <p:pic>
          <p:nvPicPr>
            <p:cNvPr descr="object 5" id="96" name="Google Shape;9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6371" y="412909"/>
              <a:ext cx="4899743" cy="54043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bject 6" id="97" name="Google Shape;9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6195485" cy="6235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p14" title="WebsiteLogoGrey.png"/>
          <p:cNvPicPr preferRelativeResize="0"/>
          <p:nvPr/>
        </p:nvPicPr>
        <p:blipFill rotWithShape="1">
          <a:blip r:embed="rId5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2967950" y="706209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Simplification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1664082" y="1733848"/>
            <a:ext cx="21234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Bluetooth Mesh network doesn’t require additional control hardware. The design of the system is quick and simple and the BOM substantially reduced.</a:t>
            </a:r>
            <a:endParaRPr sz="700"/>
          </a:p>
        </p:txBody>
      </p:sp>
      <p:grpSp>
        <p:nvGrpSpPr>
          <p:cNvPr id="105" name="Google Shape;105;p15"/>
          <p:cNvGrpSpPr/>
          <p:nvPr/>
        </p:nvGrpSpPr>
        <p:grpSpPr>
          <a:xfrm>
            <a:off x="4100761" y="1247059"/>
            <a:ext cx="3266879" cy="3549158"/>
            <a:chOff x="0" y="0"/>
            <a:chExt cx="6195485" cy="6730814"/>
          </a:xfrm>
        </p:grpSpPr>
        <p:pic>
          <p:nvPicPr>
            <p:cNvPr descr="object 5" id="106" name="Google Shape;106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3601" y="0"/>
              <a:ext cx="4853655" cy="6730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bject 6" id="107" name="Google Shape;10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64155"/>
              <a:ext cx="6195485" cy="62357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15" title="WebsiteLogoGrey.png"/>
          <p:cNvPicPr preferRelativeResize="0"/>
          <p:nvPr/>
        </p:nvPicPr>
        <p:blipFill rotWithShape="1">
          <a:blip r:embed="rId5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3004329" y="653652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Simplification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1620428" y="1565782"/>
            <a:ext cx="223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Bluetooth Mesh network doesn’t require hubs and similar single-point-of-failure.</a:t>
            </a:r>
            <a:endParaRPr sz="700"/>
          </a:p>
        </p:txBody>
      </p:sp>
      <p:pic>
        <p:nvPicPr>
          <p:cNvPr descr="object 5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4801" y="1223496"/>
            <a:ext cx="2230468" cy="16129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6"/>
          <p:cNvGrpSpPr/>
          <p:nvPr/>
        </p:nvGrpSpPr>
        <p:grpSpPr>
          <a:xfrm>
            <a:off x="4878718" y="3199564"/>
            <a:ext cx="1260714" cy="1179625"/>
            <a:chOff x="0" y="0"/>
            <a:chExt cx="2390885" cy="2237104"/>
          </a:xfrm>
        </p:grpSpPr>
        <p:pic>
          <p:nvPicPr>
            <p:cNvPr descr="object 7" id="117" name="Google Shape;117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4467" y="318302"/>
              <a:ext cx="2196418" cy="1649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object 8" id="118" name="Google Shape;118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2336844" cy="22371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16"/>
          <p:cNvSpPr txBox="1"/>
          <p:nvPr/>
        </p:nvSpPr>
        <p:spPr>
          <a:xfrm>
            <a:off x="1529977" y="3316985"/>
            <a:ext cx="168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 does it require Internet or WiFi to operate.</a:t>
            </a:r>
            <a:endParaRPr sz="700"/>
          </a:p>
        </p:txBody>
      </p:sp>
      <p:pic>
        <p:nvPicPr>
          <p:cNvPr id="120" name="Google Shape;120;p16" title="WebsiteLogoGrey.png"/>
          <p:cNvPicPr preferRelativeResize="0"/>
          <p:nvPr/>
        </p:nvPicPr>
        <p:blipFill rotWithShape="1">
          <a:blip r:embed="rId6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3069810" y="711281"/>
            <a:ext cx="3557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990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C6"/>
              </a:buClr>
              <a:buSzPts val="2100"/>
              <a:buFont typeface="Helvetica Neue"/>
              <a:buNone/>
            </a:pPr>
            <a:r>
              <a:rPr lang="en-US"/>
              <a:t>Controllers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1620427" y="1358166"/>
            <a:ext cx="1944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load can be controlled, either single addressing luminaires as well as per zones:</a:t>
            </a:r>
            <a:endParaRPr sz="700"/>
          </a:p>
        </p:txBody>
      </p:sp>
      <p:sp>
        <p:nvSpPr>
          <p:cNvPr id="127" name="Google Shape;127;p17"/>
          <p:cNvSpPr txBox="1"/>
          <p:nvPr/>
        </p:nvSpPr>
        <p:spPr>
          <a:xfrm>
            <a:off x="1573631" y="2654875"/>
            <a:ext cx="2633700" cy="1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240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0-10V 1 channel &amp; 2 channels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Forward Phase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Reverse Phase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Shades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DMX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DALI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Sensors 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Beam Shaper</a:t>
            </a:r>
            <a:endParaRPr sz="700"/>
          </a:p>
          <a:p>
            <a:pPr indent="-152400" lvl="0" marL="152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Helvetica Neue"/>
              <a:buChar char="•"/>
            </a:pPr>
            <a:r>
              <a:rPr b="0" i="0" lang="en-US" sz="12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Dry Contact</a:t>
            </a:r>
            <a:endParaRPr sz="700"/>
          </a:p>
        </p:txBody>
      </p:sp>
      <p:pic>
        <p:nvPicPr>
          <p:cNvPr descr="Screenshot 2023-10-12 at 10.11.51 AM.png"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785" y="1338304"/>
            <a:ext cx="3981217" cy="284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title="WebsiteLogoGrey.png"/>
          <p:cNvPicPr preferRelativeResize="0"/>
          <p:nvPr/>
        </p:nvPicPr>
        <p:blipFill rotWithShape="1">
          <a:blip r:embed="rId4">
            <a:alphaModFix/>
          </a:blip>
          <a:srcRect b="-26438" l="-2406" r="0" t="0"/>
          <a:stretch/>
        </p:blipFill>
        <p:spPr>
          <a:xfrm>
            <a:off x="1624550" y="509450"/>
            <a:ext cx="1852877" cy="3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